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A07EDF76-658E-4D6F-B3A9-9F733F613095}">
          <p14:sldIdLst>
            <p14:sldId id="256"/>
            <p14:sldId id="258"/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15128" y="1258957"/>
            <a:ext cx="8361229" cy="2627723"/>
          </a:xfrm>
        </p:spPr>
        <p:txBody>
          <a:bodyPr/>
          <a:lstStyle/>
          <a:p>
            <a:pPr algn="l"/>
            <a:r>
              <a:rPr lang="es-AR" sz="3200" dirty="0" err="1"/>
              <a:t>Ii</a:t>
            </a:r>
            <a:r>
              <a:rPr lang="es-AR" sz="3200" dirty="0"/>
              <a:t> Seminario internacional sobre los derechos de los niños.</a:t>
            </a:r>
            <a:br>
              <a:rPr lang="es-AR" sz="3200" dirty="0"/>
            </a:br>
            <a:br>
              <a:rPr lang="es-AR" sz="3200" dirty="0"/>
            </a:br>
            <a:r>
              <a:rPr lang="es-AR" sz="4000" b="1" dirty="0"/>
              <a:t>Una mirada hacia los objetivos de desarrollo sostenible.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15128" y="4359964"/>
            <a:ext cx="8646855" cy="1404731"/>
          </a:xfrm>
        </p:spPr>
        <p:txBody>
          <a:bodyPr>
            <a:noAutofit/>
          </a:bodyPr>
          <a:lstStyle/>
          <a:p>
            <a:r>
              <a:rPr lang="es-AR" sz="2400" b="1" dirty="0">
                <a:solidFill>
                  <a:schemeClr val="accent5"/>
                </a:solidFill>
              </a:rPr>
              <a:t>Conferencia: La Reforma de la Observación General N°10 del Comité de Derechos del Niño.</a:t>
            </a:r>
          </a:p>
        </p:txBody>
      </p:sp>
    </p:spTree>
    <p:extLst>
      <p:ext uri="{BB962C8B-B14F-4D97-AF65-F5344CB8AC3E}">
        <p14:creationId xmlns:p14="http://schemas.microsoft.com/office/powerpoint/2010/main" val="4239515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371600" y="463826"/>
            <a:ext cx="9601200" cy="1046922"/>
          </a:xfrm>
        </p:spPr>
        <p:txBody>
          <a:bodyPr/>
          <a:lstStyle/>
          <a:p>
            <a:pPr algn="ctr"/>
            <a:r>
              <a:rPr lang="es-AR" b="1" dirty="0"/>
              <a:t>Índice Temático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371600" y="1630017"/>
            <a:ext cx="9601200" cy="4929809"/>
          </a:xfrm>
        </p:spPr>
        <p:txBody>
          <a:bodyPr>
            <a:normAutofit/>
          </a:bodyPr>
          <a:lstStyle/>
          <a:p>
            <a:r>
              <a:rPr lang="es-AR" sz="2800" dirty="0"/>
              <a:t>Objetivos de la Observación</a:t>
            </a:r>
          </a:p>
          <a:p>
            <a:pPr marL="0" indent="0">
              <a:buNone/>
            </a:pPr>
            <a:endParaRPr lang="es-AR" sz="2800" dirty="0"/>
          </a:p>
          <a:p>
            <a:r>
              <a:rPr lang="es-AR" sz="2800" dirty="0"/>
              <a:t>Principios básicos de una Política General</a:t>
            </a:r>
          </a:p>
          <a:p>
            <a:pPr marL="0" indent="0">
              <a:buNone/>
            </a:pPr>
            <a:endParaRPr lang="es-AR" sz="2800" dirty="0"/>
          </a:p>
          <a:p>
            <a:r>
              <a:rPr lang="es-AR" sz="2800" dirty="0"/>
              <a:t>La Organización de la Justicia Juvenil</a:t>
            </a:r>
          </a:p>
          <a:p>
            <a:pPr marL="0" indent="0">
              <a:buNone/>
            </a:pPr>
            <a:endParaRPr lang="es-AR" sz="2800" dirty="0"/>
          </a:p>
          <a:p>
            <a:r>
              <a:rPr lang="es-AR" sz="2800" dirty="0"/>
              <a:t>Concienciación y Formación</a:t>
            </a:r>
          </a:p>
          <a:p>
            <a:pPr marL="0" indent="0">
              <a:buNone/>
            </a:pPr>
            <a:endParaRPr lang="es-AR" sz="2800" dirty="0"/>
          </a:p>
          <a:p>
            <a:r>
              <a:rPr lang="es-AR" sz="2800" dirty="0"/>
              <a:t>Recopilación de datos, evaluación e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2829608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1209"/>
          </a:xfrm>
        </p:spPr>
        <p:txBody>
          <a:bodyPr>
            <a:normAutofit/>
          </a:bodyPr>
          <a:lstStyle/>
          <a:p>
            <a:pPr algn="ctr"/>
            <a:r>
              <a:rPr lang="es-AR" sz="4800" b="1" dirty="0"/>
              <a:t>Objetivos de la Observación</a:t>
            </a:r>
            <a:r>
              <a:rPr lang="es-AR" sz="4800" dirty="0"/>
              <a:t>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2882348"/>
            <a:ext cx="9601200" cy="3581400"/>
          </a:xfrm>
        </p:spPr>
        <p:txBody>
          <a:bodyPr>
            <a:normAutofit/>
          </a:bodyPr>
          <a:lstStyle/>
          <a:p>
            <a:pPr algn="just"/>
            <a:r>
              <a:rPr lang="es-AR" sz="3600" dirty="0"/>
              <a:t>Alentar a los Estados a elaborar políticas sobre la base de la Convención y de conformidad con ella.</a:t>
            </a:r>
          </a:p>
        </p:txBody>
      </p:sp>
    </p:spTree>
    <p:extLst>
      <p:ext uri="{BB962C8B-B14F-4D97-AF65-F5344CB8AC3E}">
        <p14:creationId xmlns:p14="http://schemas.microsoft.com/office/powerpoint/2010/main" val="2051035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7618" y="235226"/>
            <a:ext cx="9601200" cy="1485900"/>
          </a:xfrm>
        </p:spPr>
        <p:txBody>
          <a:bodyPr/>
          <a:lstStyle/>
          <a:p>
            <a:pPr algn="ctr"/>
            <a:r>
              <a:rPr lang="es-AR" dirty="0"/>
              <a:t>Principios básicos de una política general.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1590261"/>
            <a:ext cx="9601200" cy="5128591"/>
          </a:xfrm>
        </p:spPr>
        <p:txBody>
          <a:bodyPr>
            <a:normAutofit/>
          </a:bodyPr>
          <a:lstStyle/>
          <a:p>
            <a:r>
              <a:rPr lang="es-AR" dirty="0"/>
              <a:t>Prevención de la delincuencia juvenil.</a:t>
            </a:r>
          </a:p>
          <a:p>
            <a:r>
              <a:rPr lang="es-AR" dirty="0"/>
              <a:t>Intervención/Revisión.</a:t>
            </a:r>
          </a:p>
          <a:p>
            <a:r>
              <a:rPr lang="es-AR" dirty="0"/>
              <a:t>La edad de los niños que tienen conflicto con la justicia.</a:t>
            </a:r>
          </a:p>
          <a:p>
            <a:r>
              <a:rPr lang="es-AR" dirty="0"/>
              <a:t>Garantías de un juicio imparcial.</a:t>
            </a:r>
          </a:p>
          <a:p>
            <a:r>
              <a:rPr lang="es-AR" dirty="0"/>
              <a:t>Medidas no privativas de la libertad.</a:t>
            </a:r>
          </a:p>
          <a:p>
            <a:r>
              <a:rPr lang="es-AR" dirty="0"/>
              <a:t>La privación de libertad incluida la detención preventiva.</a:t>
            </a:r>
          </a:p>
          <a:p>
            <a:r>
              <a:rPr lang="es-AR" dirty="0"/>
              <a:t>No Discriminación (Art.2 CDN)</a:t>
            </a:r>
          </a:p>
          <a:p>
            <a:r>
              <a:rPr lang="es-AR" dirty="0"/>
              <a:t>Interés Superior del Niño (Art. 3)</a:t>
            </a:r>
          </a:p>
          <a:p>
            <a:r>
              <a:rPr lang="es-AR" dirty="0"/>
              <a:t>Derecho a la vida, la supervivencia y desarrollo. (Art. 6)</a:t>
            </a:r>
          </a:p>
          <a:p>
            <a:r>
              <a:rPr lang="es-AR" dirty="0"/>
              <a:t>Respeto por la opinión del niño. (Art. 12)</a:t>
            </a:r>
          </a:p>
          <a:p>
            <a:r>
              <a:rPr lang="es-AR" dirty="0"/>
              <a:t>Dignidad (Art. 40)</a:t>
            </a:r>
          </a:p>
        </p:txBody>
      </p:sp>
    </p:spTree>
    <p:extLst>
      <p:ext uri="{BB962C8B-B14F-4D97-AF65-F5344CB8AC3E}">
        <p14:creationId xmlns:p14="http://schemas.microsoft.com/office/powerpoint/2010/main" val="2069195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pPr algn="ctr"/>
            <a:r>
              <a:rPr lang="es-AR" b="1" dirty="0"/>
              <a:t>La organización de la Justicia Juvenil.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2186609"/>
            <a:ext cx="9601200" cy="3680791"/>
          </a:xfrm>
        </p:spPr>
        <p:txBody>
          <a:bodyPr>
            <a:normAutofit/>
          </a:bodyPr>
          <a:lstStyle/>
          <a:p>
            <a:pPr algn="just"/>
            <a:r>
              <a:rPr lang="es-AR" sz="3200" dirty="0"/>
              <a:t>Garantizar la plena aplicación del párrafo 3, artículo 40 de la Convención.</a:t>
            </a:r>
          </a:p>
          <a:p>
            <a:pPr marL="0" indent="0" algn="just">
              <a:buNone/>
            </a:pPr>
            <a:endParaRPr lang="es-AR" sz="3200" dirty="0"/>
          </a:p>
          <a:p>
            <a:pPr algn="just"/>
            <a:r>
              <a:rPr lang="es-AR" sz="3200" dirty="0"/>
              <a:t>Rol de las Organizaciones de la Sociedad Civil. Prevención y administración de la Justicia.</a:t>
            </a:r>
          </a:p>
        </p:txBody>
      </p:sp>
    </p:spTree>
    <p:extLst>
      <p:ext uri="{BB962C8B-B14F-4D97-AF65-F5344CB8AC3E}">
        <p14:creationId xmlns:p14="http://schemas.microsoft.com/office/powerpoint/2010/main" val="2920415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2426"/>
          </a:xfrm>
        </p:spPr>
        <p:txBody>
          <a:bodyPr/>
          <a:lstStyle/>
          <a:p>
            <a:pPr algn="ctr"/>
            <a:r>
              <a:rPr lang="es-AR" b="1" dirty="0"/>
              <a:t>Concienciación y 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>
            <a:normAutofit/>
          </a:bodyPr>
          <a:lstStyle/>
          <a:p>
            <a:pPr algn="just"/>
            <a:r>
              <a:rPr lang="es-AR" sz="3600" dirty="0"/>
              <a:t>Rol de los medios de comunicación.</a:t>
            </a:r>
          </a:p>
          <a:p>
            <a:pPr marL="0" indent="0" algn="just">
              <a:buNone/>
            </a:pPr>
            <a:endParaRPr lang="es-AR" sz="3600" dirty="0"/>
          </a:p>
          <a:p>
            <a:pPr algn="just"/>
            <a:r>
              <a:rPr lang="es-AR" sz="3600" dirty="0"/>
              <a:t>Capacitación permanente y actualizada basada en la Convención, incluyendo información sobre las causas sociales, psicológicas e interculturales.</a:t>
            </a:r>
          </a:p>
        </p:txBody>
      </p:sp>
    </p:spTree>
    <p:extLst>
      <p:ext uri="{BB962C8B-B14F-4D97-AF65-F5344CB8AC3E}">
        <p14:creationId xmlns:p14="http://schemas.microsoft.com/office/powerpoint/2010/main" val="526329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/>
              <a:t>Recopilación de datos, evaluación e investigación.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2835964"/>
            <a:ext cx="9601200" cy="3031435"/>
          </a:xfrm>
        </p:spPr>
        <p:txBody>
          <a:bodyPr>
            <a:normAutofit/>
          </a:bodyPr>
          <a:lstStyle/>
          <a:p>
            <a:pPr algn="just"/>
            <a:r>
              <a:rPr lang="es-AR" sz="3600" dirty="0"/>
              <a:t>Recopilación sistemática de datos desglosados para la aplicación y evaluación de políticas, de programas de prevención y de respuesta efectiva según la Convención.</a:t>
            </a:r>
          </a:p>
        </p:txBody>
      </p:sp>
    </p:spTree>
    <p:extLst>
      <p:ext uri="{BB962C8B-B14F-4D97-AF65-F5344CB8AC3E}">
        <p14:creationId xmlns:p14="http://schemas.microsoft.com/office/powerpoint/2010/main" val="4209020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10799" y="1950716"/>
            <a:ext cx="9612971" cy="2852737"/>
          </a:xfrm>
        </p:spPr>
        <p:txBody>
          <a:bodyPr>
            <a:normAutofit/>
          </a:bodyPr>
          <a:lstStyle/>
          <a:p>
            <a:pPr algn="ctr"/>
            <a:r>
              <a:rPr lang="es-AR" sz="5400" b="1" dirty="0"/>
              <a:t>¿necesidad de una nueva observación general sobre justicia penal?</a:t>
            </a:r>
          </a:p>
        </p:txBody>
      </p:sp>
    </p:spTree>
    <p:extLst>
      <p:ext uri="{BB962C8B-B14F-4D97-AF65-F5344CB8AC3E}">
        <p14:creationId xmlns:p14="http://schemas.microsoft.com/office/powerpoint/2010/main" val="2069255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927652" y="728871"/>
            <a:ext cx="4887932" cy="5791198"/>
          </a:xfrm>
        </p:spPr>
        <p:txBody>
          <a:bodyPr>
            <a:normAutofit/>
          </a:bodyPr>
          <a:lstStyle/>
          <a:p>
            <a:pPr algn="just"/>
            <a:r>
              <a:rPr lang="es-AR" sz="2200" dirty="0"/>
              <a:t>1. Nuevo examen del título</a:t>
            </a:r>
            <a:endParaRPr lang="es-AR" sz="2200" i="1" dirty="0"/>
          </a:p>
          <a:p>
            <a:pPr algn="just"/>
            <a:r>
              <a:rPr lang="es-AR" sz="2200" dirty="0"/>
              <a:t>2. Definiciones claras del objeto del CG y su alcance, revisión de la terminología</a:t>
            </a:r>
            <a:endParaRPr lang="es-AR" sz="2200" i="1" dirty="0"/>
          </a:p>
          <a:p>
            <a:pPr algn="just"/>
            <a:r>
              <a:rPr lang="es-AR" sz="2200" dirty="0"/>
              <a:t>3. Integración de los niños víctimas y testigos en asuntos penales </a:t>
            </a:r>
            <a:endParaRPr lang="es-AR" sz="2200" i="1" dirty="0"/>
          </a:p>
          <a:p>
            <a:pPr algn="just"/>
            <a:r>
              <a:rPr lang="es-AR" sz="2200" dirty="0"/>
              <a:t>4. Definición de otras formas de acceso a la justicia, no mencionadas en el CG y referencia a fuentes útiles. </a:t>
            </a:r>
            <a:endParaRPr lang="es-AR" sz="2200" i="1" dirty="0"/>
          </a:p>
          <a:p>
            <a:pPr algn="just"/>
            <a:r>
              <a:rPr lang="es-AR" sz="2200" dirty="0"/>
              <a:t>5. Reescritura sobre el tema de la edad </a:t>
            </a:r>
            <a:endParaRPr lang="es-AR" sz="2200" i="1" dirty="0"/>
          </a:p>
          <a:p>
            <a:endParaRPr lang="es-AR" dirty="0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4"/>
          </p:nvPr>
        </p:nvSpPr>
        <p:spPr>
          <a:xfrm>
            <a:off x="6525013" y="728870"/>
            <a:ext cx="5428447" cy="5791199"/>
          </a:xfrm>
        </p:spPr>
        <p:txBody>
          <a:bodyPr>
            <a:normAutofit/>
          </a:bodyPr>
          <a:lstStyle/>
          <a:p>
            <a:pPr algn="just"/>
            <a:r>
              <a:rPr lang="es-AR" sz="2200" dirty="0"/>
              <a:t>6. Declaración de la filosofía del Comité, incluido el fortalecimiento del concepto de privación de libertad como medida excepcional (con criterios precisos de aplicación) y el uso de alternativas; efectos perjudiciales de la privación de libertad </a:t>
            </a:r>
            <a:endParaRPr lang="es-AR" sz="2200" i="1" dirty="0"/>
          </a:p>
          <a:p>
            <a:pPr algn="just"/>
            <a:r>
              <a:rPr lang="es-AR" sz="2200" b="1" dirty="0"/>
              <a:t>7. Promoción de la justicia restaurativa</a:t>
            </a:r>
            <a:endParaRPr lang="es-AR" sz="2200" b="1" i="1" dirty="0"/>
          </a:p>
          <a:p>
            <a:pPr algn="just"/>
            <a:r>
              <a:rPr lang="es-AR" sz="2200" dirty="0"/>
              <a:t>8. Fortalecimiento de las garantías procesales</a:t>
            </a:r>
            <a:endParaRPr lang="es-AR" sz="2200" i="1" dirty="0"/>
          </a:p>
          <a:p>
            <a:pPr algn="just"/>
            <a:r>
              <a:rPr lang="es-AR" sz="2200" b="1" dirty="0"/>
              <a:t>9. Integración de la justicia tradicional</a:t>
            </a:r>
            <a:endParaRPr lang="es-AR" sz="2200" b="1" i="1" dirty="0"/>
          </a:p>
          <a:p>
            <a:pPr algn="just"/>
            <a:r>
              <a:rPr lang="es-AR" sz="2200" dirty="0"/>
              <a:t>10. Comentarios sobre la ejecución de medidas y sanciones. </a:t>
            </a:r>
            <a:endParaRPr lang="es-AR" sz="2200" i="1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31586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1335823"/>
          </a:xfrm>
        </p:spPr>
        <p:txBody>
          <a:bodyPr/>
          <a:lstStyle/>
          <a:p>
            <a:r>
              <a:rPr lang="es-AR" dirty="0"/>
              <a:t>¡¡Muchas gracias!!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455602"/>
          </a:xfrm>
        </p:spPr>
        <p:txBody>
          <a:bodyPr>
            <a:noAutofit/>
          </a:bodyPr>
          <a:lstStyle/>
          <a:p>
            <a:pPr algn="ctr"/>
            <a:r>
              <a:rPr lang="es-AR" sz="2000" b="1" dirty="0"/>
              <a:t>                                                                       Dr. Norberto </a:t>
            </a:r>
            <a:r>
              <a:rPr lang="es-AR" sz="2000" b="1" dirty="0" err="1"/>
              <a:t>Liwski</a:t>
            </a:r>
            <a:endParaRPr lang="es-AR" sz="2000" b="1" dirty="0"/>
          </a:p>
          <a:p>
            <a:pPr algn="ctr"/>
            <a:r>
              <a:rPr lang="es-AR" sz="2000" dirty="0"/>
              <a:t>                                                                        Ex Vicepresidente</a:t>
            </a:r>
          </a:p>
          <a:p>
            <a:pPr algn="ctr"/>
            <a:r>
              <a:rPr lang="es-AR" sz="2000" dirty="0"/>
              <a:t>                                                               Comité de Derechos del Niño de Naciones Unidas.</a:t>
            </a:r>
          </a:p>
          <a:p>
            <a:pPr algn="ctr"/>
            <a:r>
              <a:rPr lang="es-AR" sz="2000" dirty="0"/>
              <a:t>                                                                       Mandato 2003-2007</a:t>
            </a:r>
          </a:p>
        </p:txBody>
      </p:sp>
    </p:spTree>
    <p:extLst>
      <p:ext uri="{BB962C8B-B14F-4D97-AF65-F5344CB8AC3E}">
        <p14:creationId xmlns:p14="http://schemas.microsoft.com/office/powerpoint/2010/main" val="4224200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84295" y="2335029"/>
            <a:ext cx="9612971" cy="2091197"/>
          </a:xfrm>
        </p:spPr>
        <p:txBody>
          <a:bodyPr>
            <a:normAutofit/>
          </a:bodyPr>
          <a:lstStyle/>
          <a:p>
            <a:r>
              <a:rPr lang="es-AR" sz="4400" b="1" dirty="0"/>
              <a:t>Introducción a los objetivos de desarrollo sostenible</a:t>
            </a:r>
            <a:r>
              <a:rPr lang="es-AR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05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371600" y="142461"/>
            <a:ext cx="10250557" cy="1328532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/>
              <a:t>¿Qué es el enfoque basado en Derechos Humanos?</a:t>
            </a:r>
          </a:p>
        </p:txBody>
      </p:sp>
      <p:sp>
        <p:nvSpPr>
          <p:cNvPr id="6" name="Marcador de contenido 5"/>
          <p:cNvSpPr txBox="1">
            <a:spLocks noGrp="1"/>
          </p:cNvSpPr>
          <p:nvPr>
            <p:ph idx="1"/>
          </p:nvPr>
        </p:nvSpPr>
        <p:spPr>
          <a:xfrm>
            <a:off x="1179443" y="1470993"/>
            <a:ext cx="10667999" cy="5306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v"/>
            </a:pPr>
            <a:r>
              <a:rPr lang="es-ES_tradnl" sz="1800" dirty="0"/>
              <a:t>Basado en las </a:t>
            </a:r>
            <a:r>
              <a:rPr lang="es-ES_tradnl" sz="1800" b="1" dirty="0"/>
              <a:t>normas internacionales de derechos humanos </a:t>
            </a:r>
            <a:r>
              <a:rPr lang="es-ES_tradnl" sz="1800" dirty="0"/>
              <a:t>y orientado a la </a:t>
            </a:r>
            <a:r>
              <a:rPr lang="es-ES_tradnl" sz="1800" b="1" dirty="0"/>
              <a:t>promoción y la protección de los derechos humanos</a:t>
            </a:r>
            <a:r>
              <a:rPr lang="es-ES_tradnl" sz="1800" dirty="0"/>
              <a:t>. Su propósito es analizar las desigualdades que se encuentran en el centro de los problemas de desarrollo y corregir las prácticas discriminatorias. </a:t>
            </a:r>
          </a:p>
          <a:p>
            <a:pPr algn="just"/>
            <a:endParaRPr lang="es-ES_tradnl" sz="1800" dirty="0"/>
          </a:p>
          <a:p>
            <a:pPr marL="285750" indent="-285750" algn="just">
              <a:buFont typeface="Wingdings" charset="2"/>
              <a:buChar char="v"/>
            </a:pPr>
            <a:r>
              <a:rPr lang="es-ES_tradnl" sz="1800" dirty="0"/>
              <a:t>Cuando se formulen las políticas y los programas de desarrollo sostenible, el objetivo principal deberá́ ser la </a:t>
            </a:r>
            <a:r>
              <a:rPr lang="es-ES_tradnl" sz="1800" b="1" dirty="0"/>
              <a:t>realización de los derechos humanos</a:t>
            </a:r>
            <a:r>
              <a:rPr lang="es-ES_tradnl" sz="1800" dirty="0"/>
              <a:t>. </a:t>
            </a:r>
          </a:p>
          <a:p>
            <a:pPr marL="285750" indent="-285750" algn="just">
              <a:buFont typeface="Wingdings" charset="2"/>
              <a:buChar char="v"/>
            </a:pPr>
            <a:endParaRPr lang="es-ES_tradnl" sz="1800" dirty="0"/>
          </a:p>
          <a:p>
            <a:pPr marL="285750" indent="-285750" algn="just">
              <a:buFont typeface="Wingdings" charset="2"/>
              <a:buChar char="v"/>
            </a:pPr>
            <a:r>
              <a:rPr lang="es-ES_tradnl" sz="1800" dirty="0"/>
              <a:t> Un enfoque basado en los derechos humanos </a:t>
            </a:r>
            <a:r>
              <a:rPr lang="es-ES_tradnl" sz="1800" b="1" dirty="0"/>
              <a:t>identifica a los </a:t>
            </a:r>
            <a:r>
              <a:rPr lang="es-ES_tradnl" sz="1800" b="1" i="1" dirty="0"/>
              <a:t>titulares de derechos </a:t>
            </a:r>
            <a:r>
              <a:rPr lang="es-ES_tradnl" sz="1800" dirty="0"/>
              <a:t>y aquello a lo que tienen derecho, y a los correspondientes </a:t>
            </a:r>
            <a:r>
              <a:rPr lang="es-ES_tradnl" sz="1800" b="1" i="1" dirty="0"/>
              <a:t>titulares de deberes </a:t>
            </a:r>
            <a:r>
              <a:rPr lang="es-ES_tradnl" sz="1800" dirty="0"/>
              <a:t>y las obligaciones que les incumben, y procura fortalecer la capacidad de los titulares de derechos para reivindicar éstos y de los titulares de deberes para cumplir sus obligaciones. </a:t>
            </a:r>
          </a:p>
          <a:p>
            <a:pPr marL="285750" indent="-285750" algn="just">
              <a:buFont typeface="Wingdings" charset="2"/>
              <a:buChar char="v"/>
            </a:pPr>
            <a:endParaRPr lang="es-ES_tradnl" sz="1800" dirty="0"/>
          </a:p>
          <a:p>
            <a:pPr marL="285750" indent="-285750" algn="just">
              <a:buFont typeface="Wingdings" charset="2"/>
              <a:buChar char="v"/>
            </a:pPr>
            <a:r>
              <a:rPr lang="es-ES_tradnl" sz="1800" i="1" dirty="0"/>
              <a:t>Los </a:t>
            </a:r>
            <a:r>
              <a:rPr lang="es-ES_tradnl" sz="1800" b="1" i="1" dirty="0"/>
              <a:t>principios y las normas</a:t>
            </a:r>
            <a:r>
              <a:rPr lang="es-ES_tradnl" sz="1800" b="1" dirty="0"/>
              <a:t> </a:t>
            </a:r>
            <a:r>
              <a:rPr lang="es-ES_tradnl" sz="1800" dirty="0"/>
              <a:t>contenidos en los tratados internacionales de </a:t>
            </a:r>
            <a:r>
              <a:rPr lang="es-ES_tradnl" sz="1800" b="1" dirty="0"/>
              <a:t>derechos humanos </a:t>
            </a:r>
            <a:r>
              <a:rPr lang="es-ES_tradnl" sz="1800" dirty="0"/>
              <a:t>deben </a:t>
            </a:r>
            <a:r>
              <a:rPr lang="es-ES_tradnl" sz="1800" b="1" dirty="0"/>
              <a:t>orientar toda la labor de cooperación y programación </a:t>
            </a:r>
            <a:r>
              <a:rPr lang="es-ES_tradnl" sz="1800" dirty="0"/>
              <a:t>del desarrollo sostenible en todos los sectores y en todas las fases del proceso. </a:t>
            </a:r>
          </a:p>
          <a:p>
            <a:pPr marL="0" indent="0">
              <a:buNone/>
            </a:pP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136931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487017"/>
            <a:ext cx="9601200" cy="785191"/>
          </a:xfrm>
        </p:spPr>
        <p:txBody>
          <a:bodyPr>
            <a:normAutofit fontScale="90000"/>
          </a:bodyPr>
          <a:lstStyle/>
          <a:p>
            <a:pPr algn="just"/>
            <a:r>
              <a:rPr lang="es-AR" b="1" dirty="0"/>
              <a:t>La Agenda 2030 y los Derechos Humanos</a:t>
            </a:r>
            <a:br>
              <a:rPr lang="es-AR" dirty="0"/>
            </a:br>
            <a:endParaRPr lang="es-AR" dirty="0"/>
          </a:p>
        </p:txBody>
      </p:sp>
      <p:sp>
        <p:nvSpPr>
          <p:cNvPr id="4" name="TextBox 11"/>
          <p:cNvSpPr txBox="1">
            <a:spLocks noGrp="1"/>
          </p:cNvSpPr>
          <p:nvPr>
            <p:ph idx="1"/>
          </p:nvPr>
        </p:nvSpPr>
        <p:spPr>
          <a:xfrm>
            <a:off x="5155096" y="1470988"/>
            <a:ext cx="6891130" cy="5047521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marL="285709" indent="-285709" algn="just">
              <a:buFont typeface="Arial" pitchFamily="34" charset="0"/>
              <a:buChar char="•"/>
              <a:defRPr/>
            </a:pPr>
            <a:r>
              <a:rPr lang="es-CL" kern="0" dirty="0">
                <a:solidFill>
                  <a:sysClr val="windowText" lastClr="000000"/>
                </a:solidFill>
              </a:rPr>
              <a:t>Establece una visión exhaustiva e integrada del </a:t>
            </a:r>
            <a:r>
              <a:rPr lang="es-CL" b="1" kern="0" dirty="0">
                <a:solidFill>
                  <a:sysClr val="windowText" lastClr="000000"/>
                </a:solidFill>
              </a:rPr>
              <a:t>desarrollo sostenible</a:t>
            </a:r>
            <a:r>
              <a:rPr lang="es-CL" kern="0" dirty="0">
                <a:solidFill>
                  <a:sysClr val="windowText" lastClr="000000"/>
                </a:solidFill>
              </a:rPr>
              <a:t>, aplicable a todas las personas, en todo lugar, basada explícitamente en los </a:t>
            </a:r>
            <a:r>
              <a:rPr lang="es-CL" b="1" kern="0" dirty="0">
                <a:solidFill>
                  <a:sysClr val="windowText" lastClr="000000"/>
                </a:solidFill>
              </a:rPr>
              <a:t>derechos humanos.</a:t>
            </a:r>
            <a:endParaRPr lang="es-CL" kern="0" dirty="0">
              <a:solidFill>
                <a:sysClr val="windowText" lastClr="000000"/>
              </a:solidFill>
            </a:endParaRPr>
          </a:p>
          <a:p>
            <a:pPr marL="285709" indent="-285709" algn="just">
              <a:buFont typeface="Arial" pitchFamily="34" charset="0"/>
              <a:buChar char="•"/>
              <a:defRPr/>
            </a:pPr>
            <a:r>
              <a:rPr lang="es-CL" kern="0" dirty="0">
                <a:solidFill>
                  <a:sysClr val="windowText" lastClr="000000"/>
                </a:solidFill>
              </a:rPr>
              <a:t>Adopta un amplio conjunto de objetivos (17) y metas (169) conexas universales, transformativas, de gran alcance y </a:t>
            </a:r>
            <a:r>
              <a:rPr lang="es-CL" b="1" kern="0" dirty="0">
                <a:solidFill>
                  <a:sysClr val="windowText" lastClr="000000"/>
                </a:solidFill>
              </a:rPr>
              <a:t>centradas en las personas</a:t>
            </a:r>
            <a:r>
              <a:rPr lang="es-CL" kern="0" dirty="0">
                <a:solidFill>
                  <a:sysClr val="windowText" lastClr="000000"/>
                </a:solidFill>
              </a:rPr>
              <a:t>.</a:t>
            </a:r>
          </a:p>
          <a:p>
            <a:pPr marL="285709" indent="-285709" algn="just">
              <a:buFont typeface="Arial" pitchFamily="34" charset="0"/>
              <a:buChar char="•"/>
              <a:defRPr/>
            </a:pPr>
            <a:r>
              <a:rPr lang="es-CL" kern="0" dirty="0">
                <a:solidFill>
                  <a:sysClr val="windowText" lastClr="000000"/>
                </a:solidFill>
              </a:rPr>
              <a:t>Refleja la Carta de la ONU, la Declaración Universal de DDHH, los tratados internacionales de DDHH y la Declaración sobre el Derecho al Desarrollo (para. 10)</a:t>
            </a:r>
          </a:p>
          <a:p>
            <a:pPr marL="285709" indent="-285709" algn="just">
              <a:buFont typeface="Arial" pitchFamily="34" charset="0"/>
              <a:buChar char="•"/>
              <a:defRPr/>
            </a:pPr>
            <a:r>
              <a:rPr lang="es-AR" kern="0" dirty="0">
                <a:solidFill>
                  <a:sysClr val="windowText" lastClr="000000"/>
                </a:solidFill>
              </a:rPr>
              <a:t>Busca </a:t>
            </a:r>
            <a:r>
              <a:rPr lang="es-AR" b="1" kern="0" dirty="0">
                <a:solidFill>
                  <a:sysClr val="windowText" lastClr="000000"/>
                </a:solidFill>
              </a:rPr>
              <a:t>“no dejar a nadie atrás”</a:t>
            </a:r>
            <a:endParaRPr lang="es-AR" kern="0" dirty="0">
              <a:solidFill>
                <a:sysClr val="windowText" lastClr="000000"/>
              </a:solidFill>
            </a:endParaRPr>
          </a:p>
          <a:p>
            <a:pPr marL="285709" indent="-285709" algn="just">
              <a:buFont typeface="Arial" pitchFamily="34" charset="0"/>
              <a:buChar char="•"/>
              <a:defRPr/>
            </a:pPr>
            <a:r>
              <a:rPr lang="es-AR" kern="0" dirty="0">
                <a:solidFill>
                  <a:sysClr val="windowText" lastClr="000000"/>
                </a:solidFill>
              </a:rPr>
              <a:t>Su implementación puede contribuir sustancialmente a la </a:t>
            </a:r>
            <a:r>
              <a:rPr lang="es-AR" b="1" kern="0" dirty="0">
                <a:solidFill>
                  <a:sysClr val="windowText" lastClr="000000"/>
                </a:solidFill>
              </a:rPr>
              <a:t>realización de los derechos humanos </a:t>
            </a:r>
            <a:r>
              <a:rPr lang="es-AR" kern="0" dirty="0">
                <a:solidFill>
                  <a:sysClr val="windowText" lastClr="000000"/>
                </a:solidFill>
              </a:rPr>
              <a:t>de todas las personas,  </a:t>
            </a:r>
            <a:r>
              <a:rPr lang="es-AR" b="1" kern="0" dirty="0">
                <a:solidFill>
                  <a:sysClr val="windowText" lastClr="000000"/>
                </a:solidFill>
              </a:rPr>
              <a:t>sin discriminación alguna</a:t>
            </a:r>
            <a:r>
              <a:rPr lang="es-AR" kern="0" dirty="0">
                <a:solidFill>
                  <a:sysClr val="windowText" lastClr="000000"/>
                </a:solidFill>
              </a:rPr>
              <a:t>, y alcanzar la igualdad entre los géneros y el empoderamiento de todas las mujeres y niñas (para.3 de la Agenda 2030). </a:t>
            </a:r>
            <a:endParaRPr lang="es-CL" kern="0" dirty="0">
              <a:solidFill>
                <a:sysClr val="windowText" lastClr="000000"/>
              </a:solidFill>
            </a:endParaRPr>
          </a:p>
        </p:txBody>
      </p:sp>
      <p:pic>
        <p:nvPicPr>
          <p:cNvPr id="5" name="Picture 9" descr="http://www.itd.upm.es/wp-content/uploads/2015/10/ODS_SDG_vertic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46" y="1272208"/>
            <a:ext cx="3966082" cy="549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9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5"/>
          <p:cNvSpPr>
            <a:spLocks noGrp="1"/>
          </p:cNvSpPr>
          <p:nvPr>
            <p:ph idx="1"/>
          </p:nvPr>
        </p:nvSpPr>
        <p:spPr>
          <a:xfrm>
            <a:off x="5287616" y="1444487"/>
            <a:ext cx="6467062" cy="5194852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PE" altLang="es-ES_tradnl" sz="2000" b="1" dirty="0"/>
              <a:t>La Agenda 2030:  pertenece a todos, incluyendo a los gobiernos, individuos,  sociedad civil y  sector privado.</a:t>
            </a:r>
            <a:r>
              <a:rPr lang="es-PE" altLang="es-ES_tradnl" sz="2000" dirty="0"/>
              <a:t> La participación de todos los actores es fundamental para asegurar la realización de los ODS. Para ello, se establece un </a:t>
            </a:r>
            <a:r>
              <a:rPr lang="es-PE" altLang="es-ES_tradnl" sz="2000" b="1" dirty="0"/>
              <a:t>mecanismo de rendición de cuentas a nivel nacional, regional e internacional</a:t>
            </a:r>
            <a:r>
              <a:rPr lang="es-PE" altLang="es-ES_tradnl" sz="2000" dirty="0"/>
              <a:t>, el cual debe ser ‘robusto, voluntario, eficaz, participativo, transparente e integrado’ (párr. 73) </a:t>
            </a:r>
            <a:endParaRPr lang="es-ES_tradnl" altLang="es-ES_tradnl" sz="2000" dirty="0"/>
          </a:p>
          <a:p>
            <a:pPr algn="just">
              <a:buFont typeface="Arial" panose="020B0604020202020204" pitchFamily="34" charset="0"/>
              <a:buChar char="•"/>
            </a:pPr>
            <a:endParaRPr lang="es-ES_tradnl" altLang="es-ES_tradnl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PE" altLang="es-ES_tradnl" sz="2000" dirty="0"/>
              <a:t>Establece la importancia de </a:t>
            </a:r>
            <a:r>
              <a:rPr lang="es-PE" altLang="es-ES_tradnl" sz="2000" b="1" dirty="0"/>
              <a:t>recopilar datos desagregados de calidad</a:t>
            </a:r>
            <a:r>
              <a:rPr lang="es-PE" altLang="es-ES_tradnl" sz="2000" dirty="0"/>
              <a:t>, </a:t>
            </a:r>
            <a:r>
              <a:rPr lang="es-PE" altLang="es-ES_tradnl" sz="2000" b="1" dirty="0"/>
              <a:t>accesibles, oportunos y fiables </a:t>
            </a:r>
            <a:r>
              <a:rPr lang="es-PE" altLang="es-ES_tradnl" sz="2000" dirty="0"/>
              <a:t>que contribuyan  a medir los progresos y guiar políticas públicas para la implementación de los ODS, a fin de detectar discriminación y asegurar  que “nadie se quede atrás”. </a:t>
            </a:r>
            <a:endParaRPr lang="es-ES_tradnl" altLang="es-ES_tradnl" sz="2000" dirty="0"/>
          </a:p>
          <a:p>
            <a:endParaRPr lang="es-ES_tradnl" altLang="es-ES_tradnl" sz="2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371600" y="487017"/>
            <a:ext cx="9601200" cy="785191"/>
          </a:xfrm>
        </p:spPr>
        <p:txBody>
          <a:bodyPr>
            <a:normAutofit fontScale="90000"/>
          </a:bodyPr>
          <a:lstStyle/>
          <a:p>
            <a:pPr algn="just"/>
            <a:r>
              <a:rPr lang="es-AR" b="1" dirty="0"/>
              <a:t>La Agenda 2030 y los Derechos Humanos</a:t>
            </a:r>
            <a:br>
              <a:rPr lang="es-AR" dirty="0"/>
            </a:br>
            <a:endParaRPr lang="es-AR" dirty="0"/>
          </a:p>
        </p:txBody>
      </p:sp>
      <p:pic>
        <p:nvPicPr>
          <p:cNvPr id="6" name="Picture 9" descr="http://www.itd.upm.es/wp-content/uploads/2015/10/ODS_SDG_vertic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46" y="1523998"/>
            <a:ext cx="3966082" cy="508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32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/>
              <a:t>Los ODS desde los Derechos Humanos</a:t>
            </a:r>
            <a:br>
              <a:rPr lang="es-AR" dirty="0"/>
            </a:br>
            <a:endParaRPr lang="es-AR" dirty="0"/>
          </a:p>
        </p:txBody>
      </p:sp>
      <p:sp>
        <p:nvSpPr>
          <p:cNvPr id="4" name="CuadroTexto 3"/>
          <p:cNvSpPr txBox="1"/>
          <p:nvPr/>
        </p:nvSpPr>
        <p:spPr>
          <a:xfrm>
            <a:off x="4189656" y="1959938"/>
            <a:ext cx="6783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/>
              <a:t>No Discriminación: </a:t>
            </a:r>
            <a:r>
              <a:rPr lang="es-AR" sz="1600" b="1" dirty="0"/>
              <a:t>Combate a desigualdades, discriminación y exclusión </a:t>
            </a:r>
          </a:p>
          <a:p>
            <a:pPr algn="just"/>
            <a:r>
              <a:rPr lang="es-AR" sz="1600" dirty="0"/>
              <a:t>(ej. ODS 5 y 10). Atención a grupos específicos (ej. para 23) y </a:t>
            </a:r>
            <a:r>
              <a:rPr lang="es-AR" sz="1600" b="1" dirty="0"/>
              <a:t>medidas de acción afirmativa en beneficio de personas o grupos desfavorecidos </a:t>
            </a:r>
            <a:r>
              <a:rPr lang="es-AR" sz="1600" dirty="0"/>
              <a:t>(art. 1(4) de CERD). Urgente </a:t>
            </a:r>
            <a:r>
              <a:rPr lang="es-AR" sz="1600" b="1" dirty="0"/>
              <a:t>necesidad de obtener datos desagregados </a:t>
            </a:r>
            <a:r>
              <a:rPr lang="es-AR" sz="1600" dirty="0"/>
              <a:t>de acuerdo con los motivos prohibidos de discriminación (sexo, edad, etnia, raza, religión, discapacidad, estatus migratorio, etc. – meta. 17.18).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189656" y="3824040"/>
            <a:ext cx="6783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/>
              <a:t>Participación: </a:t>
            </a:r>
            <a:r>
              <a:rPr lang="es-AR" sz="1600" dirty="0"/>
              <a:t>La Agenda 2030 establece la necesidad de que </a:t>
            </a:r>
            <a:r>
              <a:rPr lang="es-AR" sz="1600" b="1" dirty="0"/>
              <a:t>todos los actores sociales participen en su implementación </a:t>
            </a:r>
            <a:r>
              <a:rPr lang="es-AR" sz="1600" dirty="0"/>
              <a:t>(para.39). Los ODS tienen como meta: “Fomentar y promover la constitución de </a:t>
            </a:r>
            <a:r>
              <a:rPr lang="es-AR" sz="1600" u="sng" dirty="0"/>
              <a:t>alianzas eficaces en las esferas pública, público-privada y de la sociedad civil</a:t>
            </a:r>
            <a:r>
              <a:rPr lang="es-AR" sz="1600" dirty="0"/>
              <a:t>, aprovechando la experiencia y las estrategias de obtención de recursos de las alianzas” (17.17).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221799" y="5518546"/>
            <a:ext cx="67501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/>
              <a:t>Rendición de cuentas: </a:t>
            </a:r>
            <a:r>
              <a:rPr lang="es-AR" sz="1600" dirty="0"/>
              <a:t>a nivel nacional, regional y global (“se centrará en las personas, tendrán en cuenta las cuestiones de género, </a:t>
            </a:r>
            <a:r>
              <a:rPr lang="es-AR" sz="1600" b="1" dirty="0"/>
              <a:t>respetarán los derechos humanos </a:t>
            </a:r>
            <a:r>
              <a:rPr lang="es-AR" sz="1600" dirty="0"/>
              <a:t>y prestarán especial atención a los más pobres, los más vulnerables y los más rezagados.” (Para 74e)).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33" b="11090"/>
          <a:stretch/>
        </p:blipFill>
        <p:spPr>
          <a:xfrm>
            <a:off x="2136805" y="5314362"/>
            <a:ext cx="1689606" cy="1529108"/>
          </a:xfrm>
          <a:prstGeom prst="rect">
            <a:avLst/>
          </a:prstGeom>
        </p:spPr>
      </p:pic>
      <p:pic>
        <p:nvPicPr>
          <p:cNvPr id="8" name="Marcador de contenido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36804" y="3807600"/>
            <a:ext cx="1689607" cy="124610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806" y="2096086"/>
            <a:ext cx="1689606" cy="134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90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3876" y="500272"/>
            <a:ext cx="9601200" cy="1485900"/>
          </a:xfrm>
        </p:spPr>
        <p:txBody>
          <a:bodyPr/>
          <a:lstStyle/>
          <a:p>
            <a:pPr algn="ctr"/>
            <a:r>
              <a:rPr lang="pt-BR" b="1" dirty="0"/>
              <a:t>Objetivo 16: Promover sociedades justas, pacíficas e inclusivas.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599" y="2285999"/>
            <a:ext cx="10316817" cy="404853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AR" sz="2600" dirty="0"/>
              <a:t>Promover el estado de derecho en los planos nacional e internacional y garantizar la igualdad de acceso a la justicia para todos.</a:t>
            </a:r>
          </a:p>
          <a:p>
            <a:pPr marL="0" indent="0">
              <a:buNone/>
            </a:pPr>
            <a:endParaRPr lang="es-AR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s-AR" sz="2600" dirty="0"/>
              <a:t>Crear a todos los niveles instituciones eficaces y transparentes que rindan cuentas.</a:t>
            </a:r>
          </a:p>
          <a:p>
            <a:pPr marL="0" indent="0">
              <a:buNone/>
            </a:pPr>
            <a:endParaRPr lang="es-AR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s-AR" sz="2600" dirty="0"/>
              <a:t>Promover y aplicar leyes y políticas no discriminatorias en favor del desarrollo sostenible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912134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57470"/>
          </a:xfrm>
        </p:spPr>
        <p:txBody>
          <a:bodyPr/>
          <a:lstStyle/>
          <a:p>
            <a:pPr algn="ctr"/>
            <a:r>
              <a:rPr lang="es-AR" b="1" dirty="0"/>
              <a:t>Situación 2017.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599" y="2285999"/>
            <a:ext cx="10595113" cy="4366591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AR" dirty="0"/>
              <a:t>Las tasas de prisión preventiva sugieren que el progreso con respecto al estado de derecho y el acceso a la justicia ha sido lento. A nivel mundial, el porcentaje de personas detenidas sin haber sido condenadas por un delito ha permanecido casi sin cambios (del 32% de los reclusos en el bienio 2003-2005 al 31% en 2013-2015), lo que indica que no se han logrado avances sustantivos en la capacidad de los sistemas judiciales para procesar y juzgar a los acusados de manera justa y transparente.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AR" dirty="0"/>
              <a:t>Las instituciones nacionales independientes de derechos humanos desempeñan un papel importante para garantizar que los Estados cumplan sus obligaciones en materia de derechos humanos y de no dejar a nadie atrás. A finales de 2016, el 37% de los países contaban con una institución nacional de derechos humanos que respetaba las normas convenidas internacionalmente (los Principios de París), mientras que el cumplimiento del 57% de los países había sido examinado por homólogos.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7400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65025" y="1301361"/>
            <a:ext cx="9612971" cy="1865910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/>
              <a:t>Observación general n°10 del comité sobre los derechos del niño</a:t>
            </a:r>
            <a:r>
              <a:rPr lang="es-AR" dirty="0"/>
              <a:t>.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857790" y="4176572"/>
            <a:ext cx="9612971" cy="1143324"/>
          </a:xfrm>
        </p:spPr>
        <p:txBody>
          <a:bodyPr>
            <a:normAutofit/>
          </a:bodyPr>
          <a:lstStyle/>
          <a:p>
            <a:pPr algn="ctr"/>
            <a:r>
              <a:rPr lang="es-AR" sz="3000" dirty="0"/>
              <a:t>Los Derechos del Niño en la Justicia de Menores</a:t>
            </a:r>
          </a:p>
        </p:txBody>
      </p:sp>
    </p:spTree>
    <p:extLst>
      <p:ext uri="{BB962C8B-B14F-4D97-AF65-F5344CB8AC3E}">
        <p14:creationId xmlns:p14="http://schemas.microsoft.com/office/powerpoint/2010/main" val="256096411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83</TotalTime>
  <Words>1286</Words>
  <Application>Microsoft Office PowerPoint</Application>
  <PresentationFormat>Panorámica</PresentationFormat>
  <Paragraphs>87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Franklin Gothic Book</vt:lpstr>
      <vt:lpstr>Wingdings</vt:lpstr>
      <vt:lpstr>Crop</vt:lpstr>
      <vt:lpstr>Ii Seminario internacional sobre los derechos de los niños.  Una mirada hacia los objetivos de desarrollo sostenible.</vt:lpstr>
      <vt:lpstr>Introducción a los objetivos de desarrollo sostenible.</vt:lpstr>
      <vt:lpstr>¿Qué es el enfoque basado en Derechos Humanos?</vt:lpstr>
      <vt:lpstr>La Agenda 2030 y los Derechos Humanos </vt:lpstr>
      <vt:lpstr>La Agenda 2030 y los Derechos Humanos </vt:lpstr>
      <vt:lpstr>Los ODS desde los Derechos Humanos </vt:lpstr>
      <vt:lpstr>Objetivo 16: Promover sociedades justas, pacíficas e inclusivas.</vt:lpstr>
      <vt:lpstr>Situación 2017.</vt:lpstr>
      <vt:lpstr>Observación general n°10 del comité sobre los derechos del niño.</vt:lpstr>
      <vt:lpstr>Índice Temático</vt:lpstr>
      <vt:lpstr>Objetivos de la Observación.</vt:lpstr>
      <vt:lpstr>Principios básicos de una política general.</vt:lpstr>
      <vt:lpstr>La organización de la Justicia Juvenil.</vt:lpstr>
      <vt:lpstr>Concienciación y Formación</vt:lpstr>
      <vt:lpstr>Recopilación de datos, evaluación e investigación.</vt:lpstr>
      <vt:lpstr>¿necesidad de una nueva observación general sobre justicia penal?</vt:lpstr>
      <vt:lpstr>Presentación de PowerPoint</vt:lpstr>
      <vt:lpstr>¡¡Muchas gracias!!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Seminario internacional sobre los derechos de los niños.  Una mirada hacia los objetivos de desarrollo sostenible.</dc:title>
  <dc:creator>Agustina Ferrando</dc:creator>
  <cp:lastModifiedBy>Agustina Ferrando</cp:lastModifiedBy>
  <cp:revision>7</cp:revision>
  <dcterms:created xsi:type="dcterms:W3CDTF">2018-03-06T21:44:38Z</dcterms:created>
  <dcterms:modified xsi:type="dcterms:W3CDTF">2018-03-06T23:07:52Z</dcterms:modified>
</cp:coreProperties>
</file>