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77" r:id="rId3"/>
    <p:sldId id="294" r:id="rId4"/>
    <p:sldId id="280" r:id="rId5"/>
    <p:sldId id="281" r:id="rId6"/>
    <p:sldId id="282" r:id="rId7"/>
    <p:sldId id="283" r:id="rId8"/>
    <p:sldId id="300" r:id="rId9"/>
    <p:sldId id="295" r:id="rId10"/>
    <p:sldId id="284" r:id="rId11"/>
    <p:sldId id="296" r:id="rId12"/>
    <p:sldId id="287" r:id="rId13"/>
    <p:sldId id="288" r:id="rId14"/>
    <p:sldId id="289" r:id="rId15"/>
    <p:sldId id="290" r:id="rId16"/>
    <p:sldId id="299" r:id="rId17"/>
    <p:sldId id="291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293" r:id="rId27"/>
    <p:sldId id="30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9B-4363-B776-E43898BE6F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9B-4363-B776-E43898BE6F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9B-4363-B776-E43898BE6F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9B-4363-B776-E43898BE6F25}"/>
              </c:ext>
            </c:extLst>
          </c:dPt>
          <c:dLbls>
            <c:dLbl>
              <c:idx val="0"/>
              <c:layout>
                <c:manualLayout>
                  <c:x val="5.4591274199578543E-2"/>
                  <c:y val="7.54038912240454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1C5F8C6-5284-4B79-8EC6-59B90C01286C}" type="VALUE">
                      <a:rPr lang="en-US" sz="1800" b="1"/>
                      <a:pPr>
                        <a:defRPr sz="1800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53024211994469"/>
                      <c:h val="0.12491447607570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9B-4363-B776-E43898BE6F25}"/>
                </c:ext>
              </c:extLst>
            </c:dLbl>
            <c:dLbl>
              <c:idx val="1"/>
              <c:layout>
                <c:manualLayout>
                  <c:x val="-6.2319353189976369E-2"/>
                  <c:y val="-7.61689207313105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9B-4363-B776-E43898BE6F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2"/>
                <c:pt idx="0">
                  <c:v>Personas menores de 18 años</c:v>
                </c:pt>
                <c:pt idx="1">
                  <c:v>Personas mayores de 18 años</c:v>
                </c:pt>
              </c:strCache>
            </c:strRef>
          </c:cat>
          <c:val>
            <c:numRef>
              <c:f>Hoja1!$B$2:$B$5</c:f>
              <c:numCache>
                <c:formatCode>0.00%</c:formatCode>
                <c:ptCount val="4"/>
                <c:pt idx="0">
                  <c:v>0.16500000000000001</c:v>
                </c:pt>
                <c:pt idx="1">
                  <c:v>0.83489999999999998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F9B-4363-B776-E43898BE6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3730231627913866"/>
          <c:y val="0.85133997939836237"/>
          <c:w val="0.7583208642898942"/>
          <c:h val="0.124471348962855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6800" y="2027584"/>
            <a:ext cx="10058400" cy="3048000"/>
          </a:xfrm>
        </p:spPr>
        <p:txBody>
          <a:bodyPr>
            <a:normAutofit fontScale="90000"/>
          </a:bodyPr>
          <a:lstStyle/>
          <a:p>
            <a:pPr algn="ctr"/>
            <a:r>
              <a:rPr lang="es-AR" b="0" dirty="0">
                <a:effectLst/>
              </a:rPr>
              <a:t> "</a:t>
            </a:r>
            <a:r>
              <a:rPr lang="es-AR" dirty="0">
                <a:effectLst/>
              </a:rPr>
              <a:t>Justicia Juvenil: Revisar contextos y construir derechos"</a:t>
            </a:r>
            <a:br>
              <a:rPr lang="es-ES" noProof="1"/>
            </a:br>
            <a:endParaRPr lang="es-ES" noProof="1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6800" y="4797287"/>
            <a:ext cx="10058400" cy="1166191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noProof="1"/>
              <a:t>III Jornadas internacionales en justicia penal juvenil. La interdisciplina como herramienta judicial.</a:t>
            </a:r>
          </a:p>
          <a:p>
            <a:endParaRPr lang="es-ES" noProof="1"/>
          </a:p>
          <a:p>
            <a:pPr algn="r"/>
            <a:r>
              <a:rPr lang="es-ES" noProof="1"/>
              <a:t>Dr. Norberto Liwski</a:t>
            </a: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0687" y="2355574"/>
            <a:ext cx="9601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AR" sz="6000" dirty="0"/>
              <a:t>Derecho a la protección frente a la violencia</a:t>
            </a:r>
          </a:p>
        </p:txBody>
      </p:sp>
    </p:spTree>
    <p:extLst>
      <p:ext uri="{BB962C8B-B14F-4D97-AF65-F5344CB8AC3E}">
        <p14:creationId xmlns:p14="http://schemas.microsoft.com/office/powerpoint/2010/main" val="256596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AR" sz="4800" dirty="0"/>
              <a:t>El 57% de las víctimas de violencia tiene menos de 18 años.</a:t>
            </a:r>
          </a:p>
          <a:p>
            <a:pPr marL="45720" indent="0">
              <a:buNone/>
            </a:pPr>
            <a:endParaRPr lang="es-AR" dirty="0"/>
          </a:p>
        </p:txBody>
      </p:sp>
      <p:sp>
        <p:nvSpPr>
          <p:cNvPr id="6" name="CuadroTexto 5"/>
          <p:cNvSpPr txBox="1"/>
          <p:nvPr/>
        </p:nvSpPr>
        <p:spPr>
          <a:xfrm>
            <a:off x="159026" y="6334542"/>
            <a:ext cx="1203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Fuente: Ministerio de Justicia y Derechos Humanos de la Nación,</a:t>
            </a:r>
          </a:p>
        </p:txBody>
      </p:sp>
    </p:spTree>
    <p:extLst>
      <p:ext uri="{BB962C8B-B14F-4D97-AF65-F5344CB8AC3E}">
        <p14:creationId xmlns:p14="http://schemas.microsoft.com/office/powerpoint/2010/main" val="313313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78296"/>
            <a:ext cx="9601200" cy="1245704"/>
          </a:xfrm>
        </p:spPr>
        <p:txBody>
          <a:bodyPr>
            <a:normAutofit fontScale="90000"/>
          </a:bodyPr>
          <a:lstStyle/>
          <a:p>
            <a:r>
              <a:rPr lang="es-AR" dirty="0"/>
              <a:t>Mortalidad adolescente por tipo de Causa (Externa – No Externa). Provincia de Buenos Aires. Años 2007 - 2013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2295" y="1656521"/>
            <a:ext cx="7487479" cy="453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7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318052"/>
            <a:ext cx="9601200" cy="1205948"/>
          </a:xfrm>
        </p:spPr>
        <p:txBody>
          <a:bodyPr>
            <a:normAutofit fontScale="90000"/>
          </a:bodyPr>
          <a:lstStyle/>
          <a:p>
            <a:r>
              <a:rPr lang="es-AR" dirty="0"/>
              <a:t>Mortalidad Adolescente (15 a 19 años) por tipo de causa externa (en porcentaje). Provincia de Buenos Aires. Año 2013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808" y="1524000"/>
            <a:ext cx="7686261" cy="466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7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6591" y="238539"/>
            <a:ext cx="11092070" cy="1285461"/>
          </a:xfrm>
        </p:spPr>
        <p:txBody>
          <a:bodyPr>
            <a:normAutofit fontScale="90000"/>
          </a:bodyPr>
          <a:lstStyle/>
          <a:p>
            <a:r>
              <a:rPr lang="es-AR" dirty="0"/>
              <a:t>Composición etaria de víctimas de actos de tortura perpetrados (en porcentaje). Provincia de Buenos Aires. Período 1/1/2016 – 31/12/2016</a:t>
            </a:r>
          </a:p>
        </p:txBody>
      </p:sp>
      <p:graphicFrame>
        <p:nvGraphicFramePr>
          <p:cNvPr id="4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436114"/>
              </p:ext>
            </p:extLst>
          </p:nvPr>
        </p:nvGraphicFramePr>
        <p:xfrm>
          <a:off x="397565" y="1643271"/>
          <a:ext cx="6360513" cy="443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983896" y="2290665"/>
            <a:ext cx="46647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“Se repite otra vez aquí, al igual que en Informes periódicos anteriores, </a:t>
            </a:r>
            <a:r>
              <a:rPr lang="es-AR" b="1" dirty="0"/>
              <a:t>la predominancia de la Policía Bonaerense</a:t>
            </a:r>
            <a:r>
              <a:rPr lang="es-AR" dirty="0"/>
              <a:t> como presunta autora de la mayoría de las torturas y tratos inhumanos registrados sobre víctimas menores de 18 años (126 casos;94,7%).</a:t>
            </a:r>
          </a:p>
          <a:p>
            <a:endParaRPr lang="es-AR" dirty="0"/>
          </a:p>
          <a:p>
            <a:r>
              <a:rPr lang="es-AR" i="1" dirty="0"/>
              <a:t>Informe Anual 2016. Defensoría de Casación. Provincia de Buenos Aires.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56590" y="6270029"/>
            <a:ext cx="11092071" cy="60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038225" algn="l"/>
              </a:tabLst>
            </a:pPr>
            <a:r>
              <a:rPr lang="es-AR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</a:t>
            </a:r>
            <a:r>
              <a:rPr lang="es-AR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Ministerio Público. Procuración General de la Suprema Corte de Justicia de la Provincia de Buenos Aires. Defensoría de Casación. Banco de Datos de Casos de Tortura y Otros Tratos Crueles, Inhumanos y Degradantes.</a:t>
            </a:r>
          </a:p>
        </p:txBody>
      </p:sp>
    </p:spTree>
    <p:extLst>
      <p:ext uri="{BB962C8B-B14F-4D97-AF65-F5344CB8AC3E}">
        <p14:creationId xmlns:p14="http://schemas.microsoft.com/office/powerpoint/2010/main" val="273916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9226" y="2196548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s-AR" sz="5400" dirty="0"/>
              <a:t>Derecho a la justicia</a:t>
            </a:r>
          </a:p>
        </p:txBody>
      </p:sp>
    </p:spTree>
    <p:extLst>
      <p:ext uri="{BB962C8B-B14F-4D97-AF65-F5344CB8AC3E}">
        <p14:creationId xmlns:p14="http://schemas.microsoft.com/office/powerpoint/2010/main" val="59859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Cantidad de IPP iniciadas y porcentaje según edad. Provincia de Buenos Aires. Año 2014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612" y="2254704"/>
            <a:ext cx="8732775" cy="280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5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7728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AR" sz="3000" dirty="0"/>
              <a:t>IPP iniciadas a personas menores de 18 años por bien jurídico protegido. Provincia de Buenos Aires. Año 2014.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2047874"/>
            <a:ext cx="7580704" cy="404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59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87885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AR" sz="2800" dirty="0"/>
              <a:t>Evolución cantidad de prisiones preventivas dictadas en el Fuero de Responsabilidad Penal Juvenil, por Departamento Judicial. Provincia de Buenos Aires. Años 2010 a 2014.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995488"/>
            <a:ext cx="7680379" cy="424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6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31504" y="0"/>
            <a:ext cx="8784976" cy="19888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AR" sz="2800" dirty="0"/>
              <a:t>Evolución cantidad de IPP Fuero de Mayores y Fuero de Responsabilidad Penal Juvenil (en porcentaje). Provincia de Buenos Aires. Años 2010 -2014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2767014"/>
            <a:ext cx="7574965" cy="28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95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3209" y="1696278"/>
            <a:ext cx="9601200" cy="2239617"/>
          </a:xfrm>
        </p:spPr>
        <p:txBody>
          <a:bodyPr>
            <a:normAutofit/>
          </a:bodyPr>
          <a:lstStyle/>
          <a:p>
            <a:pPr algn="ctr"/>
            <a:r>
              <a:rPr lang="es-AR" sz="6000" dirty="0"/>
              <a:t>Derecho a la inclusión social</a:t>
            </a:r>
          </a:p>
        </p:txBody>
      </p:sp>
    </p:spTree>
    <p:extLst>
      <p:ext uri="{BB962C8B-B14F-4D97-AF65-F5344CB8AC3E}">
        <p14:creationId xmlns:p14="http://schemas.microsoft.com/office/powerpoint/2010/main" val="213202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9168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AR" dirty="0"/>
              <a:t>Situación educativa de la población de adolescentes judicializados. Argentina, 2011.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34" y="2830233"/>
            <a:ext cx="8642346" cy="225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03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AR" sz="3000" dirty="0"/>
              <a:t>Nivel educativo alcanzado por la población de adolescentes judicializados que iban y ya no asisten. Argentina, 2011.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276872"/>
            <a:ext cx="833526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4653136"/>
            <a:ext cx="741682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09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8295" y="195469"/>
            <a:ext cx="11635409" cy="1143000"/>
          </a:xfrm>
        </p:spPr>
        <p:txBody>
          <a:bodyPr/>
          <a:lstStyle/>
          <a:p>
            <a:r>
              <a:rPr lang="es-AR" sz="3000" dirty="0"/>
              <a:t>Trayectoria institucional de los adolescentes judicializados. Argentina, 2011.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308" y="1338469"/>
            <a:ext cx="753434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63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8296" y="116632"/>
            <a:ext cx="11781182" cy="14338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AR" sz="2600" dirty="0"/>
              <a:t>Cantidad de adolescentes en los dispositivos administrativos previstos en el Sistema de Responsabilidad Penal Juvenil .Provincia de Buenos Aires. Año 2014 -2016.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870328"/>
              </p:ext>
            </p:extLst>
          </p:nvPr>
        </p:nvGraphicFramePr>
        <p:xfrm>
          <a:off x="2423592" y="1773290"/>
          <a:ext cx="7416822" cy="3281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285">
                <a:tc>
                  <a:txBody>
                    <a:bodyPr/>
                    <a:lstStyle/>
                    <a:p>
                      <a:r>
                        <a:rPr lang="es-AR" dirty="0"/>
                        <a:t>Dispositivo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 Alcanzado</a:t>
                      </a:r>
                      <a:r>
                        <a:rPr lang="es-AR" baseline="0" dirty="0"/>
                        <a:t> 2014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Programado</a:t>
                      </a:r>
                      <a:r>
                        <a:rPr lang="es-AR" baseline="0" dirty="0"/>
                        <a:t> 2016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434">
                <a:tc>
                  <a:txBody>
                    <a:bodyPr/>
                    <a:lstStyle/>
                    <a:p>
                      <a:r>
                        <a:rPr lang="es-AR" dirty="0"/>
                        <a:t>Centros</a:t>
                      </a:r>
                      <a:r>
                        <a:rPr lang="es-AR" baseline="0" dirty="0"/>
                        <a:t> de Referencia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3.457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285">
                <a:tc>
                  <a:txBody>
                    <a:bodyPr/>
                    <a:lstStyle/>
                    <a:p>
                      <a:r>
                        <a:rPr lang="es-AR" dirty="0"/>
                        <a:t>Centros</a:t>
                      </a:r>
                      <a:r>
                        <a:rPr lang="es-AR" baseline="0" dirty="0"/>
                        <a:t> Cerrados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485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390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434">
                <a:tc>
                  <a:txBody>
                    <a:bodyPr/>
                    <a:lstStyle/>
                    <a:p>
                      <a:r>
                        <a:rPr lang="es-AR" dirty="0"/>
                        <a:t>Centros</a:t>
                      </a:r>
                      <a:r>
                        <a:rPr lang="es-AR" baseline="0" dirty="0"/>
                        <a:t> de Recepción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434">
                <a:tc>
                  <a:txBody>
                    <a:bodyPr/>
                    <a:lstStyle/>
                    <a:p>
                      <a:r>
                        <a:rPr lang="es-AR" dirty="0"/>
                        <a:t>Centros de contención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285">
                <a:tc>
                  <a:txBody>
                    <a:bodyPr/>
                    <a:lstStyle/>
                    <a:p>
                      <a:r>
                        <a:rPr lang="es-AR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4293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3670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495600" y="548098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Fuente. Presupuesto 2016. Ministerio de Economía de la Provincia de Buenos Aires. Dirección Provincial de Presupuesto Público.</a:t>
            </a:r>
          </a:p>
        </p:txBody>
      </p:sp>
    </p:spTree>
    <p:extLst>
      <p:ext uri="{BB962C8B-B14F-4D97-AF65-F5344CB8AC3E}">
        <p14:creationId xmlns:p14="http://schemas.microsoft.com/office/powerpoint/2010/main" val="423915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0790" y="151002"/>
            <a:ext cx="11794435" cy="1052736"/>
          </a:xfrm>
        </p:spPr>
        <p:txBody>
          <a:bodyPr>
            <a:normAutofit fontScale="90000"/>
          </a:bodyPr>
          <a:lstStyle/>
          <a:p>
            <a:r>
              <a:rPr lang="es-AR" sz="3800" dirty="0"/>
              <a:t>Adolescentes judicializados según modalidad de privación de libertad.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139567"/>
              </p:ext>
            </p:extLst>
          </p:nvPr>
        </p:nvGraphicFramePr>
        <p:xfrm>
          <a:off x="2042864" y="1412777"/>
          <a:ext cx="8229600" cy="3372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8579">
                <a:tc>
                  <a:txBody>
                    <a:bodyPr/>
                    <a:lstStyle/>
                    <a:p>
                      <a:r>
                        <a:rPr lang="es-AR" dirty="0"/>
                        <a:t>Modalidad de privación</a:t>
                      </a:r>
                      <a:r>
                        <a:rPr lang="es-AR" baseline="0" dirty="0"/>
                        <a:t> de libertad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Plazas 2012*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Plazas programadas</a:t>
                      </a:r>
                      <a:r>
                        <a:rPr lang="es-AR" baseline="0" dirty="0"/>
                        <a:t> 2016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190">
                <a:tc>
                  <a:txBody>
                    <a:bodyPr/>
                    <a:lstStyle/>
                    <a:p>
                      <a:r>
                        <a:rPr lang="es-AR" dirty="0"/>
                        <a:t>Jóvenes judicializados sin tratamiento psiquiátrico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670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190">
                <a:tc>
                  <a:txBody>
                    <a:bodyPr/>
                    <a:lstStyle/>
                    <a:p>
                      <a:r>
                        <a:rPr lang="es-AR" dirty="0"/>
                        <a:t>Jóvenes  judicializados</a:t>
                      </a:r>
                      <a:r>
                        <a:rPr lang="es-AR" baseline="0" dirty="0"/>
                        <a:t> </a:t>
                      </a:r>
                      <a:r>
                        <a:rPr lang="es-AR" dirty="0"/>
                        <a:t>en comunidades</a:t>
                      </a:r>
                      <a:r>
                        <a:rPr lang="es-AR" baseline="0" dirty="0"/>
                        <a:t> terapéuticas y centros psiquiátricos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275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34887" y="5319532"/>
            <a:ext cx="10389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/>
              <a:t>Según presupuesto 2016 se aumentan las plazas de modalidades de privación de libertad sin tratamiento psiquiátrico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068249" y="479484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*</a:t>
            </a:r>
            <a:r>
              <a:rPr lang="es-AR" sz="1600" dirty="0"/>
              <a:t>Fuente. Audiencia pública judicial Año 2012</a:t>
            </a:r>
          </a:p>
        </p:txBody>
      </p:sp>
    </p:spTree>
    <p:extLst>
      <p:ext uri="{BB962C8B-B14F-4D97-AF65-F5344CB8AC3E}">
        <p14:creationId xmlns:p14="http://schemas.microsoft.com/office/powerpoint/2010/main" val="254990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061" y="381000"/>
            <a:ext cx="11502887" cy="983974"/>
          </a:xfrm>
        </p:spPr>
        <p:txBody>
          <a:bodyPr/>
          <a:lstStyle/>
          <a:p>
            <a:pPr algn="ctr"/>
            <a:r>
              <a:rPr lang="es-AR" dirty="0"/>
              <a:t>propuestas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791" y="1484243"/>
            <a:ext cx="11622157" cy="4638261"/>
          </a:xfrm>
        </p:spPr>
        <p:txBody>
          <a:bodyPr>
            <a:normAutofit/>
          </a:bodyPr>
          <a:lstStyle/>
          <a:p>
            <a:pPr algn="just"/>
            <a:r>
              <a:rPr lang="es-AR" sz="2200" dirty="0"/>
              <a:t>Creación normativa de un Sistema de Justicia Penal para adolescentes:</a:t>
            </a:r>
          </a:p>
          <a:p>
            <a:pPr lvl="1" algn="just"/>
            <a:r>
              <a:rPr lang="es-AR" sz="2000" dirty="0"/>
              <a:t>Políticas de prevención inespecífica con asignación presupuestaria progresiva y de plena ejecución.</a:t>
            </a:r>
          </a:p>
          <a:p>
            <a:pPr lvl="1" algn="just"/>
            <a:r>
              <a:rPr lang="es-AR" sz="2000" dirty="0"/>
              <a:t>Reducción de la brecha de la matrícula del nivel primario y nivel secundario con el desarrollo de estrategias socio-pedagógicas adecuadas.</a:t>
            </a:r>
          </a:p>
          <a:p>
            <a:pPr lvl="1" algn="just"/>
            <a:r>
              <a:rPr lang="es-AR" sz="2000" dirty="0"/>
              <a:t>Prevención, investigación, sanción a los perpetradores y reparación a los adolescentes víctimas.</a:t>
            </a:r>
          </a:p>
          <a:p>
            <a:pPr lvl="1" algn="just"/>
            <a:r>
              <a:rPr lang="es-AR" sz="2000" dirty="0"/>
              <a:t>Desarrollo de prácticas restaurativas y de mediación.</a:t>
            </a:r>
          </a:p>
          <a:p>
            <a:pPr lvl="1" algn="just"/>
            <a:r>
              <a:rPr lang="es-AR" sz="2000" dirty="0"/>
              <a:t>Desarrollo de las políticas no privativas de la libertad con garantía de apoyo y acompañamiento psicosocial, educativo y laboral.</a:t>
            </a:r>
          </a:p>
          <a:p>
            <a:pPr lvl="1" algn="just"/>
            <a:r>
              <a:rPr lang="es-AR" sz="2000" dirty="0"/>
              <a:t>Modalidad de privación de libertad: último recurso por el menor tiempo posible (Art. 40 CDN) en condiciones de respeto a la dignidad y control estricto sobre ejercicio de Derechos.</a:t>
            </a:r>
          </a:p>
          <a:p>
            <a:pPr lvl="1" algn="just"/>
            <a:r>
              <a:rPr lang="es-AR" sz="2000" dirty="0"/>
              <a:t>Mantener la edad mínima penal en 16 años.</a:t>
            </a:r>
          </a:p>
          <a:p>
            <a:pPr lvl="1" algn="just"/>
            <a:endParaRPr lang="es-AR" sz="2000" dirty="0"/>
          </a:p>
          <a:p>
            <a:pPr marL="365760" lvl="1" indent="0" algn="just">
              <a:buNone/>
            </a:pP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1349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20980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s-AR" sz="6000" dirty="0"/>
              <a:t>¡¡Muchas gracias!!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7191" y="5115339"/>
            <a:ext cx="9601200" cy="443947"/>
          </a:xfrm>
        </p:spPr>
        <p:txBody>
          <a:bodyPr>
            <a:noAutofit/>
          </a:bodyPr>
          <a:lstStyle/>
          <a:p>
            <a:pPr algn="r"/>
            <a:r>
              <a:rPr lang="es-AR" sz="2800" b="1" dirty="0"/>
              <a:t>Dr. Norberto </a:t>
            </a:r>
            <a:r>
              <a:rPr lang="es-AR" sz="2800" b="1" dirty="0" err="1"/>
              <a:t>Liwski</a:t>
            </a:r>
            <a:endParaRPr lang="es-AR" sz="2800" b="1" dirty="0"/>
          </a:p>
          <a:p>
            <a:pPr algn="r"/>
            <a:r>
              <a:rPr lang="es-AR" sz="2800" b="1" dirty="0"/>
              <a:t>www.norbertoliwski.com.ar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278729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1660" y="208722"/>
            <a:ext cx="96012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s-AR" dirty="0"/>
              <a:t>Personas en situación de POBREZA por ingresos Años 2010-2016. En porcentaje de población.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017" y="1550504"/>
            <a:ext cx="8666922" cy="462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6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6191" y="198783"/>
            <a:ext cx="9730409" cy="1325217"/>
          </a:xfrm>
        </p:spPr>
        <p:txBody>
          <a:bodyPr>
            <a:normAutofit fontScale="90000"/>
          </a:bodyPr>
          <a:lstStyle/>
          <a:p>
            <a:pPr algn="just"/>
            <a:r>
              <a:rPr lang="es-AR" dirty="0"/>
              <a:t>Personas en situación de Indigencia por ingresos. Años 2010-2016. En porcentaje de población.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426" y="1524000"/>
            <a:ext cx="8303948" cy="466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7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Tasa de pobreza por ingresos según grupos de edad.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7982" y="1524000"/>
            <a:ext cx="9382539" cy="46780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630018" y="6395904"/>
            <a:ext cx="1038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Fuente: Observatorio de la Deuda Social Argentina. EDSA – Universidad Católica Argentina.</a:t>
            </a:r>
          </a:p>
        </p:txBody>
      </p:sp>
    </p:spTree>
    <p:extLst>
      <p:ext uri="{BB962C8B-B14F-4D97-AF65-F5344CB8AC3E}">
        <p14:creationId xmlns:p14="http://schemas.microsoft.com/office/powerpoint/2010/main" val="205092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Tasas de Indigencia por ingresos según grupos de edad. </a:t>
            </a:r>
          </a:p>
        </p:txBody>
      </p:sp>
      <p:pic>
        <p:nvPicPr>
          <p:cNvPr id="4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1" y="1524001"/>
            <a:ext cx="9266582" cy="46382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05947" y="6422408"/>
            <a:ext cx="1038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Fuente: Observatorio de la Deuda Social Argentina. EDSA – Universidad Católica Argentina.</a:t>
            </a:r>
          </a:p>
        </p:txBody>
      </p:sp>
    </p:spTree>
    <p:extLst>
      <p:ext uri="{BB962C8B-B14F-4D97-AF65-F5344CB8AC3E}">
        <p14:creationId xmlns:p14="http://schemas.microsoft.com/office/powerpoint/2010/main" val="6681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Presupuesto del programa </a:t>
            </a:r>
            <a:r>
              <a:rPr lang="es-AR" dirty="0" err="1"/>
              <a:t>enviÓn</a:t>
            </a:r>
            <a:endParaRPr lang="es-A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528822"/>
              </p:ext>
            </p:extLst>
          </p:nvPr>
        </p:nvGraphicFramePr>
        <p:xfrm>
          <a:off x="609599" y="2173356"/>
          <a:ext cx="10933045" cy="331304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86609">
                  <a:extLst>
                    <a:ext uri="{9D8B030D-6E8A-4147-A177-3AD203B41FA5}">
                      <a16:colId xmlns:a16="http://schemas.microsoft.com/office/drawing/2014/main" val="2982887407"/>
                    </a:ext>
                  </a:extLst>
                </a:gridCol>
                <a:gridCol w="2186609">
                  <a:extLst>
                    <a:ext uri="{9D8B030D-6E8A-4147-A177-3AD203B41FA5}">
                      <a16:colId xmlns:a16="http://schemas.microsoft.com/office/drawing/2014/main" val="3798088975"/>
                    </a:ext>
                  </a:extLst>
                </a:gridCol>
                <a:gridCol w="2186609">
                  <a:extLst>
                    <a:ext uri="{9D8B030D-6E8A-4147-A177-3AD203B41FA5}">
                      <a16:colId xmlns:a16="http://schemas.microsoft.com/office/drawing/2014/main" val="1364757116"/>
                    </a:ext>
                  </a:extLst>
                </a:gridCol>
                <a:gridCol w="2186609">
                  <a:extLst>
                    <a:ext uri="{9D8B030D-6E8A-4147-A177-3AD203B41FA5}">
                      <a16:colId xmlns:a16="http://schemas.microsoft.com/office/drawing/2014/main" val="894444882"/>
                    </a:ext>
                  </a:extLst>
                </a:gridCol>
                <a:gridCol w="2186609">
                  <a:extLst>
                    <a:ext uri="{9D8B030D-6E8A-4147-A177-3AD203B41FA5}">
                      <a16:colId xmlns:a16="http://schemas.microsoft.com/office/drawing/2014/main" val="449006921"/>
                    </a:ext>
                  </a:extLst>
                </a:gridCol>
              </a:tblGrid>
              <a:tr h="828261">
                <a:tc>
                  <a:txBody>
                    <a:bodyPr/>
                    <a:lstStyle/>
                    <a:p>
                      <a:r>
                        <a:rPr lang="es-AR" sz="2400" dirty="0"/>
                        <a:t>AÑO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/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/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/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/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099620"/>
                  </a:ext>
                </a:extLst>
              </a:tr>
              <a:tr h="828261">
                <a:tc>
                  <a:txBody>
                    <a:bodyPr/>
                    <a:lstStyle/>
                    <a:p>
                      <a:r>
                        <a:rPr lang="es-AR" sz="2400" dirty="0"/>
                        <a:t>CRÉDITO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2400" dirty="0"/>
                        <a:t>223.900.335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2400" dirty="0"/>
                        <a:t>374.945.030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2400" dirty="0"/>
                        <a:t>345.881.750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2400" dirty="0"/>
                        <a:t>382.000.000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943550"/>
                  </a:ext>
                </a:extLst>
              </a:tr>
              <a:tr h="828261">
                <a:tc>
                  <a:txBody>
                    <a:bodyPr/>
                    <a:lstStyle/>
                    <a:p>
                      <a:r>
                        <a:rPr lang="es-AR" sz="2400" dirty="0"/>
                        <a:t>DEVENGADO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2400" dirty="0"/>
                        <a:t>174.216.054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2400" dirty="0"/>
                        <a:t>298.017.903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2400" dirty="0"/>
                        <a:t>285.411.350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398291"/>
                  </a:ext>
                </a:extLst>
              </a:tr>
              <a:tr h="828261">
                <a:tc>
                  <a:txBody>
                    <a:bodyPr/>
                    <a:lstStyle/>
                    <a:p>
                      <a:r>
                        <a:rPr lang="es-AR" sz="2400" dirty="0"/>
                        <a:t>SALDO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2400" dirty="0"/>
                        <a:t>49.684.304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2400" dirty="0"/>
                        <a:t>76.927.126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2400" dirty="0"/>
                        <a:t>60.470.400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244653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84313" y="6387547"/>
            <a:ext cx="10270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Fuente: Defensor del Pueblo Provincia de Buenos Aires.</a:t>
            </a:r>
          </a:p>
        </p:txBody>
      </p:sp>
    </p:spTree>
    <p:extLst>
      <p:ext uri="{BB962C8B-B14F-4D97-AF65-F5344CB8AC3E}">
        <p14:creationId xmlns:p14="http://schemas.microsoft.com/office/powerpoint/2010/main" val="296503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5887" y="2209800"/>
            <a:ext cx="9601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AR" sz="6000" dirty="0"/>
              <a:t>Derecho a la Educación.</a:t>
            </a:r>
          </a:p>
        </p:txBody>
      </p:sp>
    </p:spTree>
    <p:extLst>
      <p:ext uri="{BB962C8B-B14F-4D97-AF65-F5344CB8AC3E}">
        <p14:creationId xmlns:p14="http://schemas.microsoft.com/office/powerpoint/2010/main" val="405408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Unidades educativas y alumnos. Total provincia. Relevamiento anual 2016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254458"/>
              </p:ext>
            </p:extLst>
          </p:nvPr>
        </p:nvGraphicFramePr>
        <p:xfrm>
          <a:off x="251791" y="1802295"/>
          <a:ext cx="11582401" cy="438647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50300">
                  <a:extLst>
                    <a:ext uri="{9D8B030D-6E8A-4147-A177-3AD203B41FA5}">
                      <a16:colId xmlns:a16="http://schemas.microsoft.com/office/drawing/2014/main" val="2314396320"/>
                    </a:ext>
                  </a:extLst>
                </a:gridCol>
                <a:gridCol w="1258956">
                  <a:extLst>
                    <a:ext uri="{9D8B030D-6E8A-4147-A177-3AD203B41FA5}">
                      <a16:colId xmlns:a16="http://schemas.microsoft.com/office/drawing/2014/main" val="3811972208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377459317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2147296348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295869816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1749321465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2934847061"/>
                    </a:ext>
                  </a:extLst>
                </a:gridCol>
              </a:tblGrid>
              <a:tr h="801008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Modalidad y Nivel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dirty="0"/>
                        <a:t>Estatal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dirty="0"/>
                        <a:t>Privado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460148"/>
                  </a:ext>
                </a:extLst>
              </a:tr>
              <a:tr h="801008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Unidades </a:t>
                      </a:r>
                      <a:r>
                        <a:rPr lang="es-AR" b="1" dirty="0" err="1"/>
                        <a:t>Educ</a:t>
                      </a:r>
                      <a:r>
                        <a:rPr lang="es-AR" b="1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Alumnos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Unidades </a:t>
                      </a:r>
                      <a:r>
                        <a:rPr lang="es-AR" b="1" dirty="0" err="1"/>
                        <a:t>Educ</a:t>
                      </a:r>
                      <a:r>
                        <a:rPr lang="es-AR" b="1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Alumnos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Unidades </a:t>
                      </a:r>
                      <a:r>
                        <a:rPr lang="es-AR" b="1" dirty="0" err="1"/>
                        <a:t>Educ</a:t>
                      </a:r>
                      <a:r>
                        <a:rPr lang="es-AR" b="1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Alumnos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035425"/>
                  </a:ext>
                </a:extLst>
              </a:tr>
              <a:tr h="464076">
                <a:tc>
                  <a:txBody>
                    <a:bodyPr/>
                    <a:lstStyle/>
                    <a:p>
                      <a:r>
                        <a:rPr lang="es-AR" b="1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21.103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4.973.391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14.853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3.425.819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6.250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1.547.572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369112"/>
                  </a:ext>
                </a:extLst>
              </a:tr>
              <a:tr h="464076">
                <a:tc>
                  <a:txBody>
                    <a:bodyPr/>
                    <a:lstStyle/>
                    <a:p>
                      <a:r>
                        <a:rPr lang="es-AR" b="1" dirty="0"/>
                        <a:t>Niveles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15.905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4.016.835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10.365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2.537.991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5.540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1.478.844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615705"/>
                  </a:ext>
                </a:extLst>
              </a:tr>
              <a:tr h="464076">
                <a:tc>
                  <a:txBody>
                    <a:bodyPr/>
                    <a:lstStyle/>
                    <a:p>
                      <a:r>
                        <a:rPr lang="es-AR" b="1" dirty="0"/>
                        <a:t>Nivel Inicial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5.459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731.937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3.418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438.901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2.041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293.036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364228"/>
                  </a:ext>
                </a:extLst>
              </a:tr>
              <a:tr h="464076">
                <a:tc>
                  <a:txBody>
                    <a:bodyPr/>
                    <a:lstStyle/>
                    <a:p>
                      <a:r>
                        <a:rPr lang="es-AR" b="1" dirty="0"/>
                        <a:t>Nivel Primario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5.911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1.711.090*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4.263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1.079.646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1.648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631.444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711431"/>
                  </a:ext>
                </a:extLst>
              </a:tr>
              <a:tr h="464076">
                <a:tc>
                  <a:txBody>
                    <a:bodyPr/>
                    <a:lstStyle/>
                    <a:p>
                      <a:r>
                        <a:rPr lang="es-AR" b="1" dirty="0"/>
                        <a:t>Nivel Secundario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3.945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1.321.843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2.376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830.406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1.569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491.437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967880"/>
                  </a:ext>
                </a:extLst>
              </a:tr>
              <a:tr h="464076">
                <a:tc>
                  <a:txBody>
                    <a:bodyPr/>
                    <a:lstStyle/>
                    <a:p>
                      <a:r>
                        <a:rPr lang="es-AR" b="1" dirty="0"/>
                        <a:t>Nivel Superior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590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251.965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308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189.038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62.927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359957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0" y="6282396"/>
            <a:ext cx="11476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Fuente: Dirección de Información y Estadística. Relevamiento Anual 2016</a:t>
            </a:r>
          </a:p>
          <a:p>
            <a:r>
              <a:rPr lang="es-AR" dirty="0"/>
              <a:t>* </a:t>
            </a:r>
            <a:r>
              <a:rPr lang="es-AR" b="1" dirty="0"/>
              <a:t>Diferencia: 389.247 .</a:t>
            </a:r>
          </a:p>
        </p:txBody>
      </p:sp>
    </p:spTree>
    <p:extLst>
      <p:ext uri="{BB962C8B-B14F-4D97-AF65-F5344CB8AC3E}">
        <p14:creationId xmlns:p14="http://schemas.microsoft.com/office/powerpoint/2010/main" val="132381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línea roja para empresas (pantalla ancha)</Template>
  <TotalTime>0</TotalTime>
  <Words>857</Words>
  <Application>Microsoft Office PowerPoint</Application>
  <PresentationFormat>Panorámica</PresentationFormat>
  <Paragraphs>150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</vt:lpstr>
      <vt:lpstr>Times New Roman</vt:lpstr>
      <vt:lpstr>Red Line Business 16x9</vt:lpstr>
      <vt:lpstr> "Justicia Juvenil: Revisar contextos y construir derechos" </vt:lpstr>
      <vt:lpstr>Derecho a la inclusión social</vt:lpstr>
      <vt:lpstr>Personas en situación de POBREZA por ingresos Años 2010-2016. En porcentaje de población.</vt:lpstr>
      <vt:lpstr>Personas en situación de Indigencia por ingresos. Años 2010-2016. En porcentaje de población.</vt:lpstr>
      <vt:lpstr>Tasa de pobreza por ingresos según grupos de edad. </vt:lpstr>
      <vt:lpstr>Tasas de Indigencia por ingresos según grupos de edad. </vt:lpstr>
      <vt:lpstr>Presupuesto del programa enviÓn</vt:lpstr>
      <vt:lpstr>Derecho a la Educación.</vt:lpstr>
      <vt:lpstr>Unidades educativas y alumnos. Total provincia. Relevamiento anual 2016</vt:lpstr>
      <vt:lpstr>Derecho a la protección frente a la violencia</vt:lpstr>
      <vt:lpstr>Presentación de PowerPoint</vt:lpstr>
      <vt:lpstr>Mortalidad adolescente por tipo de Causa (Externa – No Externa). Provincia de Buenos Aires. Años 2007 - 2013</vt:lpstr>
      <vt:lpstr>Mortalidad Adolescente (15 a 19 años) por tipo de causa externa (en porcentaje). Provincia de Buenos Aires. Año 2013</vt:lpstr>
      <vt:lpstr>Composición etaria de víctimas de actos de tortura perpetrados (en porcentaje). Provincia de Buenos Aires. Período 1/1/2016 – 31/12/2016</vt:lpstr>
      <vt:lpstr>Derecho a la justicia</vt:lpstr>
      <vt:lpstr>Cantidad de IPP iniciadas y porcentaje según edad. Provincia de Buenos Aires. Año 2014</vt:lpstr>
      <vt:lpstr>IPP iniciadas a personas menores de 18 años por bien jurídico protegido. Provincia de Buenos Aires. Año 2014.</vt:lpstr>
      <vt:lpstr>Evolución cantidad de prisiones preventivas dictadas en el Fuero de Responsabilidad Penal Juvenil, por Departamento Judicial. Provincia de Buenos Aires. Años 2010 a 2014.</vt:lpstr>
      <vt:lpstr>Evolución cantidad de IPP Fuero de Mayores y Fuero de Responsabilidad Penal Juvenil (en porcentaje). Provincia de Buenos Aires. Años 2010 -2014</vt:lpstr>
      <vt:lpstr>Situación educativa de la población de adolescentes judicializados. Argentina, 2011.</vt:lpstr>
      <vt:lpstr>Nivel educativo alcanzado por la población de adolescentes judicializados que iban y ya no asisten. Argentina, 2011.</vt:lpstr>
      <vt:lpstr>Trayectoria institucional de los adolescentes judicializados. Argentina, 2011.</vt:lpstr>
      <vt:lpstr>Cantidad de adolescentes en los dispositivos administrativos previstos en el Sistema de Responsabilidad Penal Juvenil .Provincia de Buenos Aires. Año 2014 -2016.</vt:lpstr>
      <vt:lpstr>Adolescentes judicializados según modalidad de privación de libertad.</vt:lpstr>
      <vt:lpstr>propuestas</vt:lpstr>
      <vt:lpstr>¡¡Muchas gracias!!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2017-07-06T10:26:08Z</dcterms:created>
  <dcterms:modified xsi:type="dcterms:W3CDTF">2017-08-01T01:10:34Z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