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67" r:id="rId3"/>
    <p:sldId id="257" r:id="rId4"/>
    <p:sldId id="275" r:id="rId5"/>
    <p:sldId id="268" r:id="rId6"/>
    <p:sldId id="259" r:id="rId7"/>
    <p:sldId id="260" r:id="rId8"/>
    <p:sldId id="261" r:id="rId9"/>
    <p:sldId id="262" r:id="rId10"/>
    <p:sldId id="269" r:id="rId11"/>
    <p:sldId id="263" r:id="rId12"/>
    <p:sldId id="270" r:id="rId13"/>
    <p:sldId id="271" r:id="rId14"/>
    <p:sldId id="272" r:id="rId15"/>
    <p:sldId id="273" r:id="rId16"/>
    <p:sldId id="274" r:id="rId17"/>
    <p:sldId id="265" r:id="rId18"/>
    <p:sldId id="266" r:id="rId1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Hoja1!$B$1</c:f>
              <c:strCache>
                <c:ptCount val="1"/>
                <c:pt idx="0">
                  <c:v>Columna1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658E-4070-B55B-407132A66CB4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658E-4070-B55B-407132A66CB4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658E-4070-B55B-407132A66CB4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658E-4070-B55B-407132A66CB4}"/>
              </c:ext>
            </c:extLst>
          </c:dPt>
          <c:dLbls>
            <c:dLbl>
              <c:idx val="0"/>
              <c:layout>
                <c:manualLayout>
                  <c:x val="5.4591274199578543E-2"/>
                  <c:y val="7.5403891224045477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800" b="0" i="0" u="none" strike="noStrike" kern="1200" baseline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81C5F8C6-5284-4B79-8EC6-59B90C01286C}" type="VALUE">
                      <a:rPr lang="en-US" sz="1800" b="1"/>
                      <a:pPr>
                        <a:defRPr sz="1800"/>
                      </a:pPr>
                      <a:t>[VALOR]</a:t>
                    </a:fld>
                    <a:endParaRPr lang="es-AR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8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AR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7053024211994469"/>
                      <c:h val="0.1249144760757092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658E-4070-B55B-407132A66CB4}"/>
                </c:ext>
              </c:extLst>
            </c:dLbl>
            <c:dLbl>
              <c:idx val="1"/>
              <c:layout>
                <c:manualLayout>
                  <c:x val="-6.2319353189976369E-2"/>
                  <c:y val="-7.6168920731310527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800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AR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658E-4070-B55B-407132A66CB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AR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/>
            </c:extLst>
          </c:dLbls>
          <c:cat>
            <c:strRef>
              <c:f>Hoja1!$A$2:$A$5</c:f>
              <c:strCache>
                <c:ptCount val="2"/>
                <c:pt idx="0">
                  <c:v>Personas menores de 18 años</c:v>
                </c:pt>
                <c:pt idx="1">
                  <c:v>Personas mayores de 18 años</c:v>
                </c:pt>
              </c:strCache>
            </c:strRef>
          </c:cat>
          <c:val>
            <c:numRef>
              <c:f>Hoja1!$B$2:$B$5</c:f>
              <c:numCache>
                <c:formatCode>0.00%</c:formatCode>
                <c:ptCount val="4"/>
                <c:pt idx="0">
                  <c:v>0.16500000000000001</c:v>
                </c:pt>
                <c:pt idx="1">
                  <c:v>0.83489999999999998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658E-4070-B55B-407132A66CB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egendEntry>
        <c:idx val="0"/>
        <c:txPr>
          <a:bodyPr rot="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AR"/>
          </a:p>
        </c:txPr>
      </c:legendEntry>
      <c:legendEntry>
        <c:idx val="1"/>
        <c:txPr>
          <a:bodyPr rot="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AR"/>
          </a:p>
        </c:txPr>
      </c:legendEntry>
      <c:legendEntry>
        <c:idx val="2"/>
        <c:delete val="1"/>
      </c:legendEntry>
      <c:legendEntry>
        <c:idx val="3"/>
        <c:delete val="1"/>
      </c:legendEntry>
      <c:layout>
        <c:manualLayout>
          <c:xMode val="edge"/>
          <c:yMode val="edge"/>
          <c:x val="0.13730231627913866"/>
          <c:y val="0.85133997939836237"/>
          <c:w val="0.7583208642898942"/>
          <c:h val="0.12447134896285514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AR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AR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6/29/2017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6/29/2017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6/29/2017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6/29/2017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6/29/2017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6/29/2017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6/29/2017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6/29/2017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6/29/2017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5" r:id="rId2"/>
    <p:sldLayoutId id="2147483651" r:id="rId3"/>
    <p:sldLayoutId id="2147483666" r:id="rId4"/>
    <p:sldLayoutId id="2147483653" r:id="rId5"/>
    <p:sldLayoutId id="2147483654" r:id="rId6"/>
    <p:sldLayoutId id="2147483655" r:id="rId7"/>
    <p:sldLayoutId id="2147483667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07067" y="1378226"/>
            <a:ext cx="7766936" cy="2672610"/>
          </a:xfrm>
        </p:spPr>
        <p:txBody>
          <a:bodyPr/>
          <a:lstStyle/>
          <a:p>
            <a:pPr algn="just"/>
            <a:r>
              <a:rPr lang="es-AR" sz="4000" dirty="0"/>
              <a:t>Determinantes sociales en el Sistema de Promoción y Protección de Derechos en tiempos de ajuste.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07067" y="4943058"/>
            <a:ext cx="7766936" cy="628741"/>
          </a:xfrm>
        </p:spPr>
        <p:txBody>
          <a:bodyPr>
            <a:normAutofit/>
          </a:bodyPr>
          <a:lstStyle/>
          <a:p>
            <a:r>
              <a:rPr lang="es-AR" sz="2500" dirty="0"/>
              <a:t>Dr. Norberto </a:t>
            </a:r>
            <a:r>
              <a:rPr lang="es-AR" sz="2500" dirty="0" err="1"/>
              <a:t>Liwski</a:t>
            </a:r>
            <a:endParaRPr lang="es-AR" sz="2500" dirty="0"/>
          </a:p>
        </p:txBody>
      </p:sp>
    </p:spTree>
    <p:extLst>
      <p:ext uri="{BB962C8B-B14F-4D97-AF65-F5344CB8AC3E}">
        <p14:creationId xmlns:p14="http://schemas.microsoft.com/office/powerpoint/2010/main" val="28724188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940904" y="2054087"/>
            <a:ext cx="8333099" cy="3347907"/>
          </a:xfrm>
        </p:spPr>
        <p:txBody>
          <a:bodyPr/>
          <a:lstStyle/>
          <a:p>
            <a:r>
              <a:rPr lang="es-AR" dirty="0"/>
              <a:t>Violencia contra Niños y Adolescentes y Responsabilidad Penal Juvenil</a:t>
            </a:r>
          </a:p>
        </p:txBody>
      </p:sp>
    </p:spTree>
    <p:extLst>
      <p:ext uri="{BB962C8B-B14F-4D97-AF65-F5344CB8AC3E}">
        <p14:creationId xmlns:p14="http://schemas.microsoft.com/office/powerpoint/2010/main" val="269726142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s-AR" sz="4500" dirty="0"/>
              <a:t>Violencia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AR" sz="4300" dirty="0"/>
              <a:t>Según el </a:t>
            </a:r>
            <a:r>
              <a:rPr lang="es-AR" sz="4300" b="1" dirty="0"/>
              <a:t>Ministerio de Justicia y Derechos Humanos de la Nación</a:t>
            </a:r>
            <a:r>
              <a:rPr lang="es-AR" sz="4300" dirty="0"/>
              <a:t>, el 57% de las víctimas de violencia tiene menos de 18 años.</a:t>
            </a:r>
          </a:p>
          <a:p>
            <a:pPr marL="0" indent="0">
              <a:buNone/>
            </a:pP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127934283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AR" dirty="0"/>
              <a:t>Mortalidad adolescente por tipo de Causa (Externa – No Externa). Provincia de Buenos Aires. Años 2007 - 2013</a:t>
            </a:r>
          </a:p>
        </p:txBody>
      </p:sp>
      <p:pic>
        <p:nvPicPr>
          <p:cNvPr id="4" name="Marcador de contenido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86265" y="2244398"/>
            <a:ext cx="7948246" cy="45082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990068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77334" y="331304"/>
            <a:ext cx="8596668" cy="1599096"/>
          </a:xfrm>
        </p:spPr>
        <p:txBody>
          <a:bodyPr>
            <a:normAutofit fontScale="90000"/>
          </a:bodyPr>
          <a:lstStyle/>
          <a:p>
            <a:r>
              <a:rPr lang="es-AR" dirty="0"/>
              <a:t>Mortalidad Adolescente (15 a 19 años) por tipo de causa externa (en porcentaje). Provincia de Buenos Aires. Año 2013</a:t>
            </a:r>
          </a:p>
        </p:txBody>
      </p:sp>
      <p:pic>
        <p:nvPicPr>
          <p:cNvPr id="4" name="Marcador de contenido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77333" y="2110154"/>
            <a:ext cx="8400405" cy="46582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331384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85530" y="156580"/>
            <a:ext cx="9263270" cy="1658968"/>
          </a:xfrm>
        </p:spPr>
        <p:txBody>
          <a:bodyPr>
            <a:normAutofit fontScale="90000"/>
          </a:bodyPr>
          <a:lstStyle/>
          <a:p>
            <a:r>
              <a:rPr lang="es-AR" dirty="0"/>
              <a:t>Composición etaria de víctimas de actos de tortura perpetrados (en porcentaje). Provincia de Buenos Aires. Período 1/1/2016 – 31/12/2016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6917103" y="2091882"/>
            <a:ext cx="3048531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dirty="0"/>
              <a:t>“Se repite otra vez aquí, al igual que en Informes periódicos anteriores, </a:t>
            </a:r>
            <a:r>
              <a:rPr lang="es-AR" b="1" dirty="0"/>
              <a:t>la predominancia de la Policía Bonaerense</a:t>
            </a:r>
            <a:r>
              <a:rPr lang="es-AR" dirty="0"/>
              <a:t> como presunta autora de la mayoría de las torturas y tratos inhumanos registrados sobre víctimas menores de 18 años (126 casos;94,7%).</a:t>
            </a:r>
          </a:p>
          <a:p>
            <a:endParaRPr lang="es-AR" dirty="0"/>
          </a:p>
          <a:p>
            <a:r>
              <a:rPr lang="es-AR" i="1" dirty="0"/>
              <a:t>Informe Anual 2016. Defensoría de Casación. Provincia de Buenos Aires. </a:t>
            </a:r>
          </a:p>
        </p:txBody>
      </p:sp>
      <p:graphicFrame>
        <p:nvGraphicFramePr>
          <p:cNvPr id="7" name="Marcador de contenido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83068580"/>
              </p:ext>
            </p:extLst>
          </p:nvPr>
        </p:nvGraphicFramePr>
        <p:xfrm>
          <a:off x="185530" y="1789044"/>
          <a:ext cx="6360513" cy="443470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Rectángulo 7"/>
          <p:cNvSpPr/>
          <p:nvPr/>
        </p:nvSpPr>
        <p:spPr>
          <a:xfrm>
            <a:off x="556590" y="6094660"/>
            <a:ext cx="6586331" cy="6764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  <a:tabLst>
                <a:tab pos="1038225" algn="l"/>
              </a:tabLst>
            </a:pPr>
            <a:r>
              <a:rPr lang="es-AR" sz="12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Fuente:</a:t>
            </a:r>
            <a:r>
              <a:rPr lang="es-AR" sz="1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Ministerio Público. Procuración General de la Suprema Corte de Justicia de la Provincia de Buenos Aires. Defensoría de Casación. Banco de Datos de Casos de Tortura y Otros Tratos Crueles, Inhumanos y Degradantes.</a:t>
            </a:r>
          </a:p>
        </p:txBody>
      </p:sp>
    </p:spTree>
    <p:extLst>
      <p:ext uri="{BB962C8B-B14F-4D97-AF65-F5344CB8AC3E}">
        <p14:creationId xmlns:p14="http://schemas.microsoft.com/office/powerpoint/2010/main" val="240400321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AR" dirty="0"/>
              <a:t>Cantidad de IPP iniciadas y porcentaje según edad. Provincia de Buenos Aires. Año 2014</a:t>
            </a:r>
          </a:p>
        </p:txBody>
      </p:sp>
      <p:pic>
        <p:nvPicPr>
          <p:cNvPr id="4" name="Marcador de contenido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61391" y="2546252"/>
            <a:ext cx="8732775" cy="28058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043834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AR" dirty="0"/>
              <a:t>Neoliberalismo y Nuevos Paradigmas.</a:t>
            </a:r>
          </a:p>
        </p:txBody>
      </p:sp>
    </p:spTree>
    <p:extLst>
      <p:ext uri="{BB962C8B-B14F-4D97-AF65-F5344CB8AC3E}">
        <p14:creationId xmlns:p14="http://schemas.microsoft.com/office/powerpoint/2010/main" val="186350643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AR" sz="3000" b="1" u="sng" dirty="0"/>
              <a:t>Decreto 958/16</a:t>
            </a:r>
          </a:p>
          <a:p>
            <a:endParaRPr lang="es-AR" sz="3000" b="1" u="sng" dirty="0"/>
          </a:p>
          <a:p>
            <a:r>
              <a:rPr lang="es-AR" sz="3000" b="1" u="sng" dirty="0"/>
              <a:t>El niño ¿Sujeto de Derechos u Objeto de Capital Mental?</a:t>
            </a:r>
          </a:p>
          <a:p>
            <a:endParaRPr lang="es-AR" dirty="0"/>
          </a:p>
        </p:txBody>
      </p:sp>
      <p:sp>
        <p:nvSpPr>
          <p:cNvPr id="5" name="Título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s-AR" sz="4500" dirty="0"/>
              <a:t>Capital Mental</a:t>
            </a:r>
          </a:p>
        </p:txBody>
      </p:sp>
    </p:spTree>
    <p:extLst>
      <p:ext uri="{BB962C8B-B14F-4D97-AF65-F5344CB8AC3E}">
        <p14:creationId xmlns:p14="http://schemas.microsoft.com/office/powerpoint/2010/main" val="315829033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432707" y="2676939"/>
            <a:ext cx="8596668" cy="1166190"/>
          </a:xfrm>
        </p:spPr>
        <p:txBody>
          <a:bodyPr>
            <a:normAutofit/>
          </a:bodyPr>
          <a:lstStyle/>
          <a:p>
            <a:pPr algn="ctr"/>
            <a:r>
              <a:rPr lang="es-AR" sz="4800" dirty="0"/>
              <a:t>¡¡¡MUCHAS GRACIAS!!!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272209" y="5128591"/>
            <a:ext cx="8001793" cy="1524000"/>
          </a:xfrm>
        </p:spPr>
        <p:txBody>
          <a:bodyPr>
            <a:normAutofit/>
          </a:bodyPr>
          <a:lstStyle/>
          <a:p>
            <a:r>
              <a:rPr lang="es-AR" sz="2400" dirty="0"/>
              <a:t>Dr. Norberto </a:t>
            </a:r>
            <a:r>
              <a:rPr lang="es-AR" sz="2400" dirty="0" err="1"/>
              <a:t>Liwski</a:t>
            </a:r>
            <a:endParaRPr lang="es-AR" sz="2400" dirty="0"/>
          </a:p>
          <a:p>
            <a:r>
              <a:rPr lang="es-AR" sz="2400" dirty="0"/>
              <a:t>www.norbertoliwski.com.ar</a:t>
            </a:r>
          </a:p>
        </p:txBody>
      </p:sp>
    </p:spTree>
    <p:extLst>
      <p:ext uri="{BB962C8B-B14F-4D97-AF65-F5344CB8AC3E}">
        <p14:creationId xmlns:p14="http://schemas.microsoft.com/office/powerpoint/2010/main" val="35211627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245704" y="2252870"/>
            <a:ext cx="8028299" cy="1797966"/>
          </a:xfrm>
        </p:spPr>
        <p:txBody>
          <a:bodyPr/>
          <a:lstStyle/>
          <a:p>
            <a:r>
              <a:rPr lang="es-AR" dirty="0"/>
              <a:t>Reafirmando objetivos de los Consejos Locales.</a:t>
            </a:r>
          </a:p>
        </p:txBody>
      </p:sp>
    </p:spTree>
    <p:extLst>
      <p:ext uri="{BB962C8B-B14F-4D97-AF65-F5344CB8AC3E}">
        <p14:creationId xmlns:p14="http://schemas.microsoft.com/office/powerpoint/2010/main" val="27432882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70098" y="291548"/>
            <a:ext cx="9102771" cy="1126435"/>
          </a:xfrm>
        </p:spPr>
        <p:txBody>
          <a:bodyPr>
            <a:normAutofit fontScale="90000"/>
          </a:bodyPr>
          <a:lstStyle/>
          <a:p>
            <a:pPr algn="ctr"/>
            <a:r>
              <a:rPr lang="es-AR" dirty="0"/>
              <a:t>Ley N°13.298 – </a:t>
            </a:r>
            <a:br>
              <a:rPr lang="es-AR" dirty="0"/>
            </a:br>
            <a:r>
              <a:rPr lang="es-AR" dirty="0"/>
              <a:t>Decreto 300/05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770098" y="1417982"/>
            <a:ext cx="9261798" cy="5168347"/>
          </a:xfrm>
        </p:spPr>
        <p:txBody>
          <a:bodyPr>
            <a:noAutofit/>
          </a:bodyPr>
          <a:lstStyle/>
          <a:p>
            <a:pPr algn="just"/>
            <a:r>
              <a:rPr lang="es-AR" sz="3000" dirty="0"/>
              <a:t>…“Las competencias de los Consejos Locales de Promoción y Protección de los Derechos del Niño serán: Realizar un diagnóstico de la situación de la infancia, la adolescencia y la familia…a nivel territorial…</a:t>
            </a:r>
          </a:p>
          <a:p>
            <a:pPr marL="0" indent="0" algn="just">
              <a:buNone/>
            </a:pPr>
            <a:endParaRPr lang="es-AR" sz="3000" dirty="0"/>
          </a:p>
          <a:p>
            <a:pPr algn="just"/>
            <a:r>
              <a:rPr lang="es-AR" sz="3000" dirty="0"/>
              <a:t>…Diseñar el Plan de Acción intersectorial territorial…</a:t>
            </a:r>
          </a:p>
          <a:p>
            <a:pPr marL="0" indent="0" algn="just">
              <a:buNone/>
            </a:pPr>
            <a:endParaRPr lang="es-AR" sz="3000" dirty="0"/>
          </a:p>
          <a:p>
            <a:pPr algn="just"/>
            <a:r>
              <a:rPr lang="es-AR" sz="3000" dirty="0"/>
              <a:t>…Monitorear el cumplimiento del Plan.  </a:t>
            </a:r>
          </a:p>
        </p:txBody>
      </p:sp>
    </p:spTree>
    <p:extLst>
      <p:ext uri="{BB962C8B-B14F-4D97-AF65-F5344CB8AC3E}">
        <p14:creationId xmlns:p14="http://schemas.microsoft.com/office/powerpoint/2010/main" val="23307709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677334" y="980661"/>
            <a:ext cx="8596668" cy="5060701"/>
          </a:xfrm>
        </p:spPr>
        <p:txBody>
          <a:bodyPr/>
          <a:lstStyle/>
          <a:p>
            <a:pPr algn="just"/>
            <a:r>
              <a:rPr lang="es-AR" sz="3000" dirty="0"/>
              <a:t>…Supervisar a las organizaciones prestadoras de servicios a los niños y adolescentes….</a:t>
            </a:r>
          </a:p>
          <a:p>
            <a:pPr marL="0" indent="0" algn="just">
              <a:buNone/>
            </a:pPr>
            <a:endParaRPr lang="es-AR" sz="3000" dirty="0"/>
          </a:p>
          <a:p>
            <a:pPr algn="just"/>
            <a:r>
              <a:rPr lang="es-AR" sz="3000" dirty="0"/>
              <a:t>…Colaborar en el funcionamiento de los Servicios Locales de Protección de Derechos…</a:t>
            </a:r>
          </a:p>
          <a:p>
            <a:pPr marL="0" indent="0" algn="just">
              <a:buNone/>
            </a:pPr>
            <a:endParaRPr lang="es-AR" sz="3000" dirty="0"/>
          </a:p>
          <a:p>
            <a:pPr algn="just"/>
            <a:r>
              <a:rPr lang="es-AR" sz="3000" dirty="0"/>
              <a:t>…Evaluar y controlar la utilización de los recursos destinados a los programas…”</a:t>
            </a:r>
          </a:p>
          <a:p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14658521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781878" y="1775791"/>
            <a:ext cx="8492125" cy="2275045"/>
          </a:xfrm>
        </p:spPr>
        <p:txBody>
          <a:bodyPr/>
          <a:lstStyle/>
          <a:p>
            <a:r>
              <a:rPr lang="es-AR" dirty="0"/>
              <a:t>La evolución de la Pobreza, Indigencia y Desigualdad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s-AR" sz="2500" dirty="0"/>
              <a:t>INFANCIA Y ADOLESCENCIA</a:t>
            </a:r>
          </a:p>
        </p:txBody>
      </p:sp>
    </p:spTree>
    <p:extLst>
      <p:ext uri="{BB962C8B-B14F-4D97-AF65-F5344CB8AC3E}">
        <p14:creationId xmlns:p14="http://schemas.microsoft.com/office/powerpoint/2010/main" val="25763318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77333" y="609600"/>
            <a:ext cx="8811223" cy="1320800"/>
          </a:xfrm>
        </p:spPr>
        <p:txBody>
          <a:bodyPr>
            <a:normAutofit fontScale="90000"/>
          </a:bodyPr>
          <a:lstStyle/>
          <a:p>
            <a:r>
              <a:rPr lang="es-AR" dirty="0"/>
              <a:t>Personas en situación de POBREZA por ingresos Años 2010-2016. En porcentaje de población.</a:t>
            </a:r>
          </a:p>
        </p:txBody>
      </p:sp>
      <p:pic>
        <p:nvPicPr>
          <p:cNvPr id="4" name="Marcador de contenido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84738" y="1800665"/>
            <a:ext cx="8191610" cy="49377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38605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77334" y="265043"/>
            <a:ext cx="9049762" cy="1665357"/>
          </a:xfrm>
        </p:spPr>
        <p:txBody>
          <a:bodyPr>
            <a:normAutofit fontScale="90000"/>
          </a:bodyPr>
          <a:lstStyle/>
          <a:p>
            <a:r>
              <a:rPr lang="es-AR" dirty="0"/>
              <a:t>Personas en situación de Indigencia por ingresos. Años 2010-2016. En porcentaje de población.</a:t>
            </a:r>
          </a:p>
        </p:txBody>
      </p:sp>
      <p:pic>
        <p:nvPicPr>
          <p:cNvPr id="6" name="Marcador de contenido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97280" y="1860049"/>
            <a:ext cx="8060787" cy="49257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90637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35434" y="465331"/>
            <a:ext cx="9282592" cy="1320800"/>
          </a:xfrm>
        </p:spPr>
        <p:txBody>
          <a:bodyPr/>
          <a:lstStyle/>
          <a:p>
            <a:r>
              <a:rPr lang="es-AR" dirty="0"/>
              <a:t>Tasa de pobreza por ingresos según grupos de edad. </a:t>
            </a:r>
          </a:p>
        </p:txBody>
      </p:sp>
      <p:pic>
        <p:nvPicPr>
          <p:cNvPr id="4" name="Marcador de contenido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98804" y="1786131"/>
            <a:ext cx="9256543" cy="4598899"/>
          </a:xfrm>
          <a:prstGeom prst="rect">
            <a:avLst/>
          </a:prstGeom>
        </p:spPr>
      </p:pic>
      <p:sp>
        <p:nvSpPr>
          <p:cNvPr id="5" name="CuadroTexto 4"/>
          <p:cNvSpPr txBox="1"/>
          <p:nvPr/>
        </p:nvSpPr>
        <p:spPr>
          <a:xfrm>
            <a:off x="677334" y="6344532"/>
            <a:ext cx="103897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dirty="0"/>
              <a:t>Fuente: Observatorio de la Deuda Social Argentina. EDSA – Universidad Católica Argentina.</a:t>
            </a:r>
          </a:p>
        </p:txBody>
      </p:sp>
    </p:spTree>
    <p:extLst>
      <p:ext uri="{BB962C8B-B14F-4D97-AF65-F5344CB8AC3E}">
        <p14:creationId xmlns:p14="http://schemas.microsoft.com/office/powerpoint/2010/main" val="136060295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/>
              <a:t>Tasas de Indigencia por ingresos según grupos de edad. </a:t>
            </a:r>
          </a:p>
        </p:txBody>
      </p:sp>
      <p:pic>
        <p:nvPicPr>
          <p:cNvPr id="6" name="Marcador de contenido 6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29994" y="1930401"/>
            <a:ext cx="9115864" cy="4442264"/>
          </a:xfrm>
          <a:prstGeom prst="rect">
            <a:avLst/>
          </a:prstGeom>
        </p:spPr>
      </p:pic>
      <p:sp>
        <p:nvSpPr>
          <p:cNvPr id="7" name="CuadroTexto 6"/>
          <p:cNvSpPr txBox="1"/>
          <p:nvPr/>
        </p:nvSpPr>
        <p:spPr>
          <a:xfrm>
            <a:off x="829994" y="6414869"/>
            <a:ext cx="103897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dirty="0"/>
              <a:t>Fuente: Observatorio de la Deuda Social Argentina. EDSA – Universidad Católica Argentina.</a:t>
            </a:r>
          </a:p>
        </p:txBody>
      </p:sp>
    </p:spTree>
    <p:extLst>
      <p:ext uri="{BB962C8B-B14F-4D97-AF65-F5344CB8AC3E}">
        <p14:creationId xmlns:p14="http://schemas.microsoft.com/office/powerpoint/2010/main" val="3466413489"/>
      </p:ext>
    </p:extLst>
  </p:cSld>
  <p:clrMapOvr>
    <a:masterClrMapping/>
  </p:clrMapOvr>
</p:sld>
</file>

<file path=ppt/theme/theme1.xml><?xml version="1.0" encoding="utf-8"?>
<a:theme xmlns:a="http://schemas.openxmlformats.org/drawingml/2006/main" name="Faceta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52</TotalTime>
  <Words>477</Words>
  <Application>Microsoft Office PowerPoint</Application>
  <PresentationFormat>Panorámica</PresentationFormat>
  <Paragraphs>43</Paragraphs>
  <Slides>18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18</vt:i4>
      </vt:variant>
    </vt:vector>
  </HeadingPairs>
  <TitlesOfParts>
    <vt:vector size="24" baseType="lpstr">
      <vt:lpstr>Arial</vt:lpstr>
      <vt:lpstr>Calibri</vt:lpstr>
      <vt:lpstr>Times New Roman</vt:lpstr>
      <vt:lpstr>Trebuchet MS</vt:lpstr>
      <vt:lpstr>Wingdings 3</vt:lpstr>
      <vt:lpstr>Faceta</vt:lpstr>
      <vt:lpstr>Determinantes sociales en el Sistema de Promoción y Protección de Derechos en tiempos de ajuste.</vt:lpstr>
      <vt:lpstr>Reafirmando objetivos de los Consejos Locales.</vt:lpstr>
      <vt:lpstr>Ley N°13.298 –  Decreto 300/05</vt:lpstr>
      <vt:lpstr>Presentación de PowerPoint</vt:lpstr>
      <vt:lpstr>La evolución de la Pobreza, Indigencia y Desigualdad</vt:lpstr>
      <vt:lpstr>Personas en situación de POBREZA por ingresos Años 2010-2016. En porcentaje de población.</vt:lpstr>
      <vt:lpstr>Personas en situación de Indigencia por ingresos. Años 2010-2016. En porcentaje de población.</vt:lpstr>
      <vt:lpstr>Tasa de pobreza por ingresos según grupos de edad. </vt:lpstr>
      <vt:lpstr>Tasas de Indigencia por ingresos según grupos de edad. </vt:lpstr>
      <vt:lpstr>Violencia contra Niños y Adolescentes y Responsabilidad Penal Juvenil</vt:lpstr>
      <vt:lpstr>Violencia</vt:lpstr>
      <vt:lpstr>Mortalidad adolescente por tipo de Causa (Externa – No Externa). Provincia de Buenos Aires. Años 2007 - 2013</vt:lpstr>
      <vt:lpstr>Mortalidad Adolescente (15 a 19 años) por tipo de causa externa (en porcentaje). Provincia de Buenos Aires. Año 2013</vt:lpstr>
      <vt:lpstr>Composición etaria de víctimas de actos de tortura perpetrados (en porcentaje). Provincia de Buenos Aires. Período 1/1/2016 – 31/12/2016</vt:lpstr>
      <vt:lpstr>Cantidad de IPP iniciadas y porcentaje según edad. Provincia de Buenos Aires. Año 2014</vt:lpstr>
      <vt:lpstr>Neoliberalismo y Nuevos Paradigmas.</vt:lpstr>
      <vt:lpstr>Capital Mental</vt:lpstr>
      <vt:lpstr>¡¡¡MUCHAS GRACIAS!!!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Determinantes sociales en el Sistema de Promoción y Protección de Derechos en tiempos de ajuste.</dc:title>
  <dc:creator>Agustina Ferrando</dc:creator>
  <cp:lastModifiedBy>Agustina Ferrando</cp:lastModifiedBy>
  <cp:revision>8</cp:revision>
  <dcterms:created xsi:type="dcterms:W3CDTF">2017-06-29T10:57:47Z</dcterms:created>
  <dcterms:modified xsi:type="dcterms:W3CDTF">2017-06-29T13:43:22Z</dcterms:modified>
</cp:coreProperties>
</file>