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77" r:id="rId3"/>
    <p:sldId id="298" r:id="rId4"/>
    <p:sldId id="267" r:id="rId5"/>
    <p:sldId id="278" r:id="rId6"/>
    <p:sldId id="279" r:id="rId7"/>
    <p:sldId id="294" r:id="rId8"/>
    <p:sldId id="280" r:id="rId9"/>
    <p:sldId id="281" r:id="rId10"/>
    <p:sldId id="282" r:id="rId11"/>
    <p:sldId id="283" r:id="rId12"/>
    <p:sldId id="300" r:id="rId13"/>
    <p:sldId id="295" r:id="rId14"/>
    <p:sldId id="284" r:id="rId15"/>
    <p:sldId id="286" r:id="rId16"/>
    <p:sldId id="297" r:id="rId17"/>
    <p:sldId id="296" r:id="rId18"/>
    <p:sldId id="287" r:id="rId19"/>
    <p:sldId id="288" r:id="rId20"/>
    <p:sldId id="289" r:id="rId21"/>
    <p:sldId id="290" r:id="rId22"/>
    <p:sldId id="299" r:id="rId23"/>
    <p:sldId id="291" r:id="rId24"/>
    <p:sldId id="301" r:id="rId25"/>
    <p:sldId id="302" r:id="rId26"/>
    <p:sldId id="293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B-4363-B776-E43898BE6F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B-4363-B776-E43898BE6F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9B-4363-B776-E43898BE6F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9B-4363-B776-E43898BE6F25}"/>
              </c:ext>
            </c:extLst>
          </c:dPt>
          <c:dLbls>
            <c:dLbl>
              <c:idx val="0"/>
              <c:layout>
                <c:manualLayout>
                  <c:x val="5.4591274199578543E-2"/>
                  <c:y val="7.54038912240454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C5F8C6-5284-4B79-8EC6-59B90C01286C}" type="VALUE">
                      <a:rPr lang="en-US" sz="1800" b="1"/>
                      <a:pPr>
                        <a:defRPr sz="1800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53024211994469"/>
                      <c:h val="0.12491447607570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9B-4363-B776-E43898BE6F25}"/>
                </c:ext>
              </c:extLst>
            </c:dLbl>
            <c:dLbl>
              <c:idx val="1"/>
              <c:layout>
                <c:manualLayout>
                  <c:x val="-6.2319353189976369E-2"/>
                  <c:y val="-7.6168920731310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9B-4363-B776-E43898BE6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Personas menores de 18 años</c:v>
                </c:pt>
                <c:pt idx="1">
                  <c:v>Personas mayores de 18 años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0.16500000000000001</c:v>
                </c:pt>
                <c:pt idx="1">
                  <c:v>0.83489999999999998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9B-4363-B776-E43898BE6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3730231627913866"/>
          <c:y val="0.85133997939836237"/>
          <c:w val="0.7583208642898942"/>
          <c:h val="0.12447134896285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027584"/>
            <a:ext cx="10058400" cy="3048000"/>
          </a:xfrm>
        </p:spPr>
        <p:txBody>
          <a:bodyPr>
            <a:normAutofit fontScale="90000"/>
          </a:bodyPr>
          <a:lstStyle/>
          <a:p>
            <a:pPr algn="ctr"/>
            <a:r>
              <a:rPr lang="es-ES" noProof="1"/>
              <a:t>Nuestra adolescencia</a:t>
            </a:r>
            <a:br>
              <a:rPr lang="es-ES" noProof="1"/>
            </a:br>
            <a:r>
              <a:rPr lang="es-ES" sz="4900" noProof="1"/>
              <a:t>“Ningún niño es descartable”</a:t>
            </a:r>
            <a:br>
              <a:rPr lang="es-ES" noProof="1"/>
            </a:br>
            <a:endParaRPr lang="es-ES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4797287"/>
            <a:ext cx="10058400" cy="116619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noProof="1"/>
              <a:t>Banca abierta – Honorable concejo deliberante – chascomús</a:t>
            </a:r>
          </a:p>
          <a:p>
            <a:pPr algn="ctr"/>
            <a:r>
              <a:rPr lang="es-ES" noProof="1"/>
              <a:t>14 de Julio de 2017</a:t>
            </a:r>
          </a:p>
          <a:p>
            <a:endParaRPr lang="es-ES" noProof="1"/>
          </a:p>
          <a:p>
            <a:pPr algn="r"/>
            <a:r>
              <a:rPr lang="es-ES" noProof="1"/>
              <a:t>Dr. Norberto Liwski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Tasas de Indigencia por ingresos según grupos de edad. </a:t>
            </a:r>
          </a:p>
        </p:txBody>
      </p:sp>
      <p:pic>
        <p:nvPicPr>
          <p:cNvPr id="4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524001"/>
            <a:ext cx="9266582" cy="46382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05947" y="6422408"/>
            <a:ext cx="1038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Observatorio de la Deuda Social Argentina. EDSA – Universidad Católica Argentina.</a:t>
            </a:r>
          </a:p>
        </p:txBody>
      </p:sp>
    </p:spTree>
    <p:extLst>
      <p:ext uri="{BB962C8B-B14F-4D97-AF65-F5344CB8AC3E}">
        <p14:creationId xmlns:p14="http://schemas.microsoft.com/office/powerpoint/2010/main" val="668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Presupuesto del programa </a:t>
            </a:r>
            <a:r>
              <a:rPr lang="es-AR" dirty="0" err="1"/>
              <a:t>enviÓn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528822"/>
              </p:ext>
            </p:extLst>
          </p:nvPr>
        </p:nvGraphicFramePr>
        <p:xfrm>
          <a:off x="609599" y="2173356"/>
          <a:ext cx="10933045" cy="331304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86609">
                  <a:extLst>
                    <a:ext uri="{9D8B030D-6E8A-4147-A177-3AD203B41FA5}">
                      <a16:colId xmlns:a16="http://schemas.microsoft.com/office/drawing/2014/main" val="2982887407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3798088975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1364757116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894444882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449006921"/>
                    </a:ext>
                  </a:extLst>
                </a:gridCol>
              </a:tblGrid>
              <a:tr h="828261">
                <a:tc>
                  <a:txBody>
                    <a:bodyPr/>
                    <a:lstStyle/>
                    <a:p>
                      <a:r>
                        <a:rPr lang="es-AR" sz="2400" dirty="0"/>
                        <a:t>AÑO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099620"/>
                  </a:ext>
                </a:extLst>
              </a:tr>
              <a:tr h="828261">
                <a:tc>
                  <a:txBody>
                    <a:bodyPr/>
                    <a:lstStyle/>
                    <a:p>
                      <a:r>
                        <a:rPr lang="es-AR" sz="2400" dirty="0"/>
                        <a:t>CRÉDITO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223.900.335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374.945.030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345.881.750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382.000.000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943550"/>
                  </a:ext>
                </a:extLst>
              </a:tr>
              <a:tr h="828261">
                <a:tc>
                  <a:txBody>
                    <a:bodyPr/>
                    <a:lstStyle/>
                    <a:p>
                      <a:r>
                        <a:rPr lang="es-AR" sz="2400" dirty="0"/>
                        <a:t>DEVENGADO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174.216.054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298.017.903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285.411.350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398291"/>
                  </a:ext>
                </a:extLst>
              </a:tr>
              <a:tr h="828261">
                <a:tc>
                  <a:txBody>
                    <a:bodyPr/>
                    <a:lstStyle/>
                    <a:p>
                      <a:r>
                        <a:rPr lang="es-AR" sz="2400" dirty="0"/>
                        <a:t>SALDO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49.684.304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76.927.126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60.470.400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24465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84313" y="6387547"/>
            <a:ext cx="1027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Defensor del Pueblo Provincia de Buenos Aires.</a:t>
            </a:r>
          </a:p>
        </p:txBody>
      </p:sp>
    </p:spTree>
    <p:extLst>
      <p:ext uri="{BB962C8B-B14F-4D97-AF65-F5344CB8AC3E}">
        <p14:creationId xmlns:p14="http://schemas.microsoft.com/office/powerpoint/2010/main" val="29650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5887" y="22098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000" dirty="0"/>
              <a:t>Derecho a la Educación.</a:t>
            </a:r>
          </a:p>
        </p:txBody>
      </p:sp>
    </p:spTree>
    <p:extLst>
      <p:ext uri="{BB962C8B-B14F-4D97-AF65-F5344CB8AC3E}">
        <p14:creationId xmlns:p14="http://schemas.microsoft.com/office/powerpoint/2010/main" val="40540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Unidades educativas y alumnos. Total provincia. Relevamiento anual 2016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54458"/>
              </p:ext>
            </p:extLst>
          </p:nvPr>
        </p:nvGraphicFramePr>
        <p:xfrm>
          <a:off x="251791" y="1802295"/>
          <a:ext cx="11582401" cy="438647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0300">
                  <a:extLst>
                    <a:ext uri="{9D8B030D-6E8A-4147-A177-3AD203B41FA5}">
                      <a16:colId xmlns:a16="http://schemas.microsoft.com/office/drawing/2014/main" val="2314396320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3811972208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77459317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147296348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95869816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1749321465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934847061"/>
                    </a:ext>
                  </a:extLst>
                </a:gridCol>
              </a:tblGrid>
              <a:tr h="801008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Modalidad y Nivel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Estatal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Privado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60148"/>
                  </a:ext>
                </a:extLst>
              </a:tr>
              <a:tr h="80100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035425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21.103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4.973.391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14.853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3.425.819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6.250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1.547.572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369112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15.905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4.016.835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10.365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2.537.991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5.540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1.478.844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615705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Inicial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5.459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731.937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3.418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438.901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2.041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293.036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364228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Primario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5.911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1.711.090*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4.263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1.079.646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1.648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631.444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711431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Secundario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3.945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1.321.843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2.376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830.406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1.569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491.437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67880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Superior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251.965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189.038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62.927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57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6282396"/>
            <a:ext cx="1147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Dirección de Información y Estadística. Relevamiento Anual 2016</a:t>
            </a:r>
          </a:p>
          <a:p>
            <a:r>
              <a:rPr lang="es-AR" dirty="0"/>
              <a:t>* </a:t>
            </a:r>
            <a:r>
              <a:rPr lang="es-AR" b="1" dirty="0"/>
              <a:t>Diferencia: 389.247 .</a:t>
            </a:r>
          </a:p>
        </p:txBody>
      </p:sp>
    </p:spTree>
    <p:extLst>
      <p:ext uri="{BB962C8B-B14F-4D97-AF65-F5344CB8AC3E}">
        <p14:creationId xmlns:p14="http://schemas.microsoft.com/office/powerpoint/2010/main" val="13238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UNIDADES EDUCATIVAS Y ALUMNOS. </a:t>
            </a:r>
            <a:r>
              <a:rPr lang="es-AR" dirty="0" err="1"/>
              <a:t>Chascomús</a:t>
            </a:r>
            <a:r>
              <a:rPr lang="es-AR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1791" y="6356147"/>
            <a:ext cx="1194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Fuente: Dirección de Información y Estadística. Relevamiento Anual 2016</a:t>
            </a:r>
          </a:p>
          <a:p>
            <a:r>
              <a:rPr lang="es-AR" sz="1600" b="1" dirty="0"/>
              <a:t>* Diferencia: 1.253</a:t>
            </a: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6559"/>
              </p:ext>
            </p:extLst>
          </p:nvPr>
        </p:nvGraphicFramePr>
        <p:xfrm>
          <a:off x="251791" y="1802295"/>
          <a:ext cx="11582401" cy="438647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0300">
                  <a:extLst>
                    <a:ext uri="{9D8B030D-6E8A-4147-A177-3AD203B41FA5}">
                      <a16:colId xmlns:a16="http://schemas.microsoft.com/office/drawing/2014/main" val="2314396320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3811972208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77459317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147296348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95869816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1749321465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934847061"/>
                    </a:ext>
                  </a:extLst>
                </a:gridCol>
              </a:tblGrid>
              <a:tr h="801008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Modalidad y Nivel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Estatal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Privado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60148"/>
                  </a:ext>
                </a:extLst>
              </a:tr>
              <a:tr h="80100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035425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13.592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10.901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2.691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369112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11.020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8.329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2.691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615705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Inicial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2.181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1.729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364228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Primario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>
                          <a:solidFill>
                            <a:schemeClr val="tx2"/>
                          </a:solidFill>
                        </a:rPr>
                        <a:t>*4.440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3.448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992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711431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Secundario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>
                          <a:solidFill>
                            <a:schemeClr val="tx2"/>
                          </a:solidFill>
                        </a:rPr>
                        <a:t>3.187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1.065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67880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Superior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1.212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1.030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1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Unidades educativas y alumnos -dolores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159026" y="6215272"/>
            <a:ext cx="1203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Dirección de Información y Estadística. Relevamiento Anual 2016</a:t>
            </a:r>
          </a:p>
          <a:p>
            <a:r>
              <a:rPr lang="es-AR" b="1" dirty="0"/>
              <a:t>* Diferencia: 405</a:t>
            </a: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555237"/>
              </p:ext>
            </p:extLst>
          </p:nvPr>
        </p:nvGraphicFramePr>
        <p:xfrm>
          <a:off x="251791" y="1802295"/>
          <a:ext cx="11582401" cy="438647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0300">
                  <a:extLst>
                    <a:ext uri="{9D8B030D-6E8A-4147-A177-3AD203B41FA5}">
                      <a16:colId xmlns:a16="http://schemas.microsoft.com/office/drawing/2014/main" val="2314396320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3811972208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77459317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147296348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95869816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1749321465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934847061"/>
                    </a:ext>
                  </a:extLst>
                </a:gridCol>
              </a:tblGrid>
              <a:tr h="801008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Modalidad y Nivel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Estatal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/>
                        <a:t>Privado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60148"/>
                  </a:ext>
                </a:extLst>
              </a:tr>
              <a:tr h="80100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Unidades </a:t>
                      </a:r>
                      <a:r>
                        <a:rPr lang="es-AR" b="1" dirty="0" err="1"/>
                        <a:t>Educ</a:t>
                      </a:r>
                      <a:r>
                        <a:rPr lang="es-AR" b="1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/>
                        <a:t>Alumnos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035425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10.631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8.469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2.162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369112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8.485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6.323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2.162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615705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Inicial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1.458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904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364228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Primario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>
                          <a:solidFill>
                            <a:schemeClr val="tx2"/>
                          </a:solidFill>
                        </a:rPr>
                        <a:t>2.888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2.089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799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711431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Secundario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>
                          <a:solidFill>
                            <a:schemeClr val="tx2"/>
                          </a:solidFill>
                        </a:rPr>
                        <a:t>2.483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1.904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579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67880"/>
                  </a:ext>
                </a:extLst>
              </a:tr>
              <a:tr h="464076">
                <a:tc>
                  <a:txBody>
                    <a:bodyPr/>
                    <a:lstStyle/>
                    <a:p>
                      <a:r>
                        <a:rPr lang="es-AR" b="1" dirty="0"/>
                        <a:t>Nivel Superior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1.656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1.426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0687" y="2355574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000" dirty="0"/>
              <a:t>Derecho a la protección frente a la violencia</a:t>
            </a:r>
          </a:p>
        </p:txBody>
      </p:sp>
    </p:spTree>
    <p:extLst>
      <p:ext uri="{BB962C8B-B14F-4D97-AF65-F5344CB8AC3E}">
        <p14:creationId xmlns:p14="http://schemas.microsoft.com/office/powerpoint/2010/main" val="25659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AR" sz="4800" dirty="0"/>
              <a:t>El 57% de las víctimas de violencia tiene menos de 18 años.</a:t>
            </a:r>
          </a:p>
          <a:p>
            <a:pPr marL="45720" indent="0">
              <a:buNone/>
            </a:pP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159026" y="6334542"/>
            <a:ext cx="1203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Ministerio de Justicia y Derechos Humanos de la Nación,</a:t>
            </a:r>
          </a:p>
        </p:txBody>
      </p:sp>
    </p:spTree>
    <p:extLst>
      <p:ext uri="{BB962C8B-B14F-4D97-AF65-F5344CB8AC3E}">
        <p14:creationId xmlns:p14="http://schemas.microsoft.com/office/powerpoint/2010/main" val="31331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78296"/>
            <a:ext cx="9601200" cy="1245704"/>
          </a:xfrm>
        </p:spPr>
        <p:txBody>
          <a:bodyPr>
            <a:normAutofit fontScale="90000"/>
          </a:bodyPr>
          <a:lstStyle/>
          <a:p>
            <a:r>
              <a:rPr lang="es-AR" dirty="0"/>
              <a:t>Mortalidad adolescente por tipo de Causa (Externa – No Externa). Provincia de Buenos Aires. Años 2007 - 2013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295" y="1656521"/>
            <a:ext cx="7487479" cy="45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318052"/>
            <a:ext cx="9601200" cy="1205948"/>
          </a:xfrm>
        </p:spPr>
        <p:txBody>
          <a:bodyPr>
            <a:normAutofit fontScale="90000"/>
          </a:bodyPr>
          <a:lstStyle/>
          <a:p>
            <a:r>
              <a:rPr lang="es-AR" dirty="0"/>
              <a:t>Mortalidad Adolescente (15 a 19 años) por tipo de causa externa (en porcentaje). Provincia de Buenos Aires. Año 2013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808" y="1524000"/>
            <a:ext cx="7686261" cy="46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651" y="2368825"/>
            <a:ext cx="9601200" cy="1143000"/>
          </a:xfrm>
        </p:spPr>
        <p:txBody>
          <a:bodyPr>
            <a:noAutofit/>
          </a:bodyPr>
          <a:lstStyle/>
          <a:p>
            <a:pPr algn="ctr"/>
            <a:r>
              <a:rPr lang="es-AR" sz="6000" dirty="0"/>
              <a:t>Derecho a la participación</a:t>
            </a:r>
          </a:p>
        </p:txBody>
      </p:sp>
    </p:spTree>
    <p:extLst>
      <p:ext uri="{BB962C8B-B14F-4D97-AF65-F5344CB8AC3E}">
        <p14:creationId xmlns:p14="http://schemas.microsoft.com/office/powerpoint/2010/main" val="41504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91" y="238539"/>
            <a:ext cx="11092070" cy="1285461"/>
          </a:xfrm>
        </p:spPr>
        <p:txBody>
          <a:bodyPr>
            <a:normAutofit fontScale="90000"/>
          </a:bodyPr>
          <a:lstStyle/>
          <a:p>
            <a:r>
              <a:rPr lang="es-AR" dirty="0"/>
              <a:t>Composición etaria de víctimas de actos de tortura perpetrados (en porcentaje). Provincia de Buenos Aires. Período 1/1/2016 – 31/12/2016</a:t>
            </a: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436114"/>
              </p:ext>
            </p:extLst>
          </p:nvPr>
        </p:nvGraphicFramePr>
        <p:xfrm>
          <a:off x="397565" y="1643271"/>
          <a:ext cx="6360513" cy="443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983896" y="2290665"/>
            <a:ext cx="4664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“Se repite otra vez aquí, al igual que en Informes periódicos anteriores, </a:t>
            </a:r>
            <a:r>
              <a:rPr lang="es-AR" b="1" dirty="0"/>
              <a:t>la predominancia de la Policía Bonaerense</a:t>
            </a:r>
            <a:r>
              <a:rPr lang="es-AR" dirty="0"/>
              <a:t> como presunta autora de la mayoría de las torturas y tratos inhumanos registrados sobre víctimas menores de 18 años (126 casos;94,7%).</a:t>
            </a:r>
          </a:p>
          <a:p>
            <a:endParaRPr lang="es-AR" dirty="0"/>
          </a:p>
          <a:p>
            <a:r>
              <a:rPr lang="es-AR" i="1" dirty="0"/>
              <a:t>Informe Anual 2016. Defensoría de Casación. Provincia de Buenos Aires.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6590" y="6270029"/>
            <a:ext cx="11092071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38225" algn="l"/>
              </a:tabLst>
            </a:pPr>
            <a:r>
              <a:rPr lang="es-AR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AR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Ministerio Público. Procuración General de la Suprema Corte de Justicia de la Provincia de Buenos Aires. Defensoría de Casación. Banco de Datos de Casos de Tortura y Otros Tratos Crueles, Inhumanos y Degradantes.</a:t>
            </a:r>
          </a:p>
        </p:txBody>
      </p:sp>
    </p:spTree>
    <p:extLst>
      <p:ext uri="{BB962C8B-B14F-4D97-AF65-F5344CB8AC3E}">
        <p14:creationId xmlns:p14="http://schemas.microsoft.com/office/powerpoint/2010/main" val="27391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9226" y="219654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s-AR" sz="5400" dirty="0"/>
              <a:t>Derecho a la justicia</a:t>
            </a:r>
          </a:p>
        </p:txBody>
      </p:sp>
    </p:spTree>
    <p:extLst>
      <p:ext uri="{BB962C8B-B14F-4D97-AF65-F5344CB8AC3E}">
        <p14:creationId xmlns:p14="http://schemas.microsoft.com/office/powerpoint/2010/main" val="5985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Cantidad de IPP iniciadas y porcentaje según edad. Provincia de Buenos Aires. Año 2014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612" y="2254704"/>
            <a:ext cx="8732775" cy="28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2025" y="689113"/>
            <a:ext cx="9601200" cy="1205947"/>
          </a:xfrm>
        </p:spPr>
        <p:txBody>
          <a:bodyPr>
            <a:normAutofit fontScale="90000"/>
          </a:bodyPr>
          <a:lstStyle/>
          <a:p>
            <a:r>
              <a:rPr lang="es-AR" dirty="0">
                <a:effectLst/>
              </a:rPr>
              <a:t> </a:t>
            </a:r>
            <a:br>
              <a:rPr lang="es-AR" dirty="0">
                <a:effectLst/>
              </a:rPr>
            </a:br>
            <a:r>
              <a:rPr lang="es-AR" dirty="0">
                <a:effectLst/>
              </a:rPr>
              <a:t> </a:t>
            </a:r>
            <a:br>
              <a:rPr lang="es-AR" dirty="0">
                <a:effectLst/>
              </a:rPr>
            </a:br>
            <a:r>
              <a:rPr lang="es-AR" dirty="0">
                <a:effectLst/>
              </a:rPr>
              <a:t>Niños, niñas y adolescentes del municipio de </a:t>
            </a:r>
            <a:r>
              <a:rPr lang="es-AR" dirty="0" err="1">
                <a:effectLst/>
              </a:rPr>
              <a:t>Chascomús</a:t>
            </a:r>
            <a:r>
              <a:rPr lang="es-AR" dirty="0">
                <a:effectLst/>
              </a:rPr>
              <a:t> infractores a la ley penal. </a:t>
            </a:r>
            <a:br>
              <a:rPr lang="es-AR" dirty="0">
                <a:effectLst/>
              </a:rPr>
            </a:br>
            <a:r>
              <a:rPr lang="es-AR" dirty="0">
                <a:effectLst/>
              </a:rPr>
              <a:t>período Junio – Julio del 2017</a:t>
            </a:r>
            <a:br>
              <a:rPr lang="es-AR" dirty="0">
                <a:effectLst/>
              </a:rPr>
            </a:b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416921"/>
              </p:ext>
            </p:extLst>
          </p:nvPr>
        </p:nvGraphicFramePr>
        <p:xfrm>
          <a:off x="1484243" y="2040834"/>
          <a:ext cx="9581322" cy="253116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598979">
                  <a:extLst>
                    <a:ext uri="{9D8B030D-6E8A-4147-A177-3AD203B41FA5}">
                      <a16:colId xmlns:a16="http://schemas.microsoft.com/office/drawing/2014/main" val="2030650174"/>
                    </a:ext>
                  </a:extLst>
                </a:gridCol>
                <a:gridCol w="1982343">
                  <a:extLst>
                    <a:ext uri="{9D8B030D-6E8A-4147-A177-3AD203B41FA5}">
                      <a16:colId xmlns:a16="http://schemas.microsoft.com/office/drawing/2014/main" val="2473131111"/>
                    </a:ext>
                  </a:extLst>
                </a:gridCol>
              </a:tblGrid>
              <a:tr h="66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Ámbito de cumplimiento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Total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049602"/>
                  </a:ext>
                </a:extLst>
              </a:tr>
              <a:tr h="46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Intervención desde PPD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3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337350"/>
                  </a:ext>
                </a:extLst>
              </a:tr>
              <a:tr h="46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Medidas alternativas RPJ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10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408250"/>
                  </a:ext>
                </a:extLst>
              </a:tr>
              <a:tr h="46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Dispositivo de privación de libertad RPJ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1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8218"/>
                  </a:ext>
                </a:extLst>
              </a:tr>
              <a:tr h="466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Total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14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6561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56590" y="6270029"/>
            <a:ext cx="11092071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38225" algn="l"/>
              </a:tabLst>
            </a:pPr>
            <a:r>
              <a:rPr lang="es-AR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Investigación de DNI</a:t>
            </a:r>
            <a:endParaRPr lang="es-AR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AR" dirty="0">
                <a:effectLst/>
              </a:rPr>
            </a:br>
            <a:r>
              <a:rPr lang="es-AR" dirty="0">
                <a:effectLst/>
              </a:rPr>
              <a:t>Niños, niñas y adolescentes del municipio de </a:t>
            </a:r>
            <a:r>
              <a:rPr lang="es-AR" dirty="0" err="1">
                <a:effectLst/>
              </a:rPr>
              <a:t>Chascomús</a:t>
            </a:r>
            <a:r>
              <a:rPr lang="es-AR" dirty="0">
                <a:effectLst/>
              </a:rPr>
              <a:t> infractores a la ley penal. </a:t>
            </a:r>
            <a:br>
              <a:rPr lang="es-AR" dirty="0">
                <a:effectLst/>
              </a:rPr>
            </a:br>
            <a:r>
              <a:rPr lang="es-AR" dirty="0">
                <a:effectLst/>
              </a:rPr>
              <a:t>período Junio – Julio del 2017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990135"/>
              </p:ext>
            </p:extLst>
          </p:nvPr>
        </p:nvGraphicFramePr>
        <p:xfrm>
          <a:off x="914401" y="2146851"/>
          <a:ext cx="10416209" cy="308775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209968">
                  <a:extLst>
                    <a:ext uri="{9D8B030D-6E8A-4147-A177-3AD203B41FA5}">
                      <a16:colId xmlns:a16="http://schemas.microsoft.com/office/drawing/2014/main" val="2459613159"/>
                    </a:ext>
                  </a:extLst>
                </a:gridCol>
                <a:gridCol w="2151258">
                  <a:extLst>
                    <a:ext uri="{9D8B030D-6E8A-4147-A177-3AD203B41FA5}">
                      <a16:colId xmlns:a16="http://schemas.microsoft.com/office/drawing/2014/main" val="3967407820"/>
                    </a:ext>
                  </a:extLst>
                </a:gridCol>
                <a:gridCol w="2321852">
                  <a:extLst>
                    <a:ext uri="{9D8B030D-6E8A-4147-A177-3AD203B41FA5}">
                      <a16:colId xmlns:a16="http://schemas.microsoft.com/office/drawing/2014/main" val="3670040806"/>
                    </a:ext>
                  </a:extLst>
                </a:gridCol>
                <a:gridCol w="2925578">
                  <a:extLst>
                    <a:ext uri="{9D8B030D-6E8A-4147-A177-3AD203B41FA5}">
                      <a16:colId xmlns:a16="http://schemas.microsoft.com/office/drawing/2014/main" val="1682035902"/>
                    </a:ext>
                  </a:extLst>
                </a:gridCol>
                <a:gridCol w="807553">
                  <a:extLst>
                    <a:ext uri="{9D8B030D-6E8A-4147-A177-3AD203B41FA5}">
                      <a16:colId xmlns:a16="http://schemas.microsoft.com/office/drawing/2014/main" val="2189571809"/>
                    </a:ext>
                  </a:extLst>
                </a:gridCol>
              </a:tblGrid>
              <a:tr h="903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Edad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Intervención desde PPD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Medidas alternativas RPJ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Dispositivo de privación de libertad RPJ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Total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757847"/>
                  </a:ext>
                </a:extLst>
              </a:tr>
              <a:tr h="43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Menos de 16 años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1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0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0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051667"/>
                  </a:ext>
                </a:extLst>
              </a:tr>
              <a:tr h="43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16 a 17 años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2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3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6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040667"/>
                  </a:ext>
                </a:extLst>
              </a:tr>
              <a:tr h="43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18 años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0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2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0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2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565954"/>
                  </a:ext>
                </a:extLst>
              </a:tr>
              <a:tr h="43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Más de 18 años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0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5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0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5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497113"/>
                  </a:ext>
                </a:extLst>
              </a:tr>
              <a:tr h="436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Total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3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10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1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14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931002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556590" y="6270029"/>
            <a:ext cx="11092071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38225" algn="l"/>
              </a:tabLst>
            </a:pPr>
            <a:r>
              <a:rPr lang="es-AR" sz="1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Investigación de DNI</a:t>
            </a:r>
            <a:endParaRPr lang="es-AR" sz="16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061" y="381000"/>
            <a:ext cx="11502887" cy="983974"/>
          </a:xfrm>
        </p:spPr>
        <p:txBody>
          <a:bodyPr/>
          <a:lstStyle/>
          <a:p>
            <a:pPr algn="ctr"/>
            <a:r>
              <a:rPr lang="es-AR" dirty="0"/>
              <a:t>propuestas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791" y="1484243"/>
            <a:ext cx="11622157" cy="4638261"/>
          </a:xfrm>
        </p:spPr>
        <p:txBody>
          <a:bodyPr>
            <a:normAutofit/>
          </a:bodyPr>
          <a:lstStyle/>
          <a:p>
            <a:pPr algn="just"/>
            <a:r>
              <a:rPr lang="es-AR" sz="2200" dirty="0"/>
              <a:t>Ampliación del cupo del Programa ENVIÓN con núcleos de actividad en los diferentes barrios y ampliación de los recursos humanos, técnicos y financieros.</a:t>
            </a:r>
          </a:p>
          <a:p>
            <a:pPr algn="just"/>
            <a:r>
              <a:rPr lang="es-AR" sz="2200" dirty="0"/>
              <a:t>Apoyo a los clubes de barrio y organizaciones comunitarias que desarrollen programas socio-educativos para el sector adolescente no escolarizado.</a:t>
            </a:r>
          </a:p>
          <a:p>
            <a:pPr algn="just"/>
            <a:r>
              <a:rPr lang="es-AR" sz="2200" dirty="0"/>
              <a:t>Fortalecimiento de Equipo Interdisciplinario para el seguimiento de los adolescentes que deben cumplir medidas socio-educativas por orden judicial.</a:t>
            </a:r>
          </a:p>
          <a:p>
            <a:pPr algn="just"/>
            <a:r>
              <a:rPr lang="es-AR" sz="2200" dirty="0"/>
              <a:t>Fortalecimiento de las Instituciones locales de la Ley 13.298 -  Servicios Locales de Promoción y Protección de Derechos; Consejos Locales de Promoción y Protección de Derechos – </a:t>
            </a:r>
          </a:p>
          <a:p>
            <a:pPr algn="just"/>
            <a:r>
              <a:rPr lang="es-AR" sz="2200" dirty="0"/>
              <a:t>Creación en el ámbito del Concejo Deliberante, de una Comisión Especial para el seguimiento de los Programas Adolescentes y constitución de un </a:t>
            </a:r>
            <a:r>
              <a:rPr lang="es-AR" sz="2200" b="1" dirty="0"/>
              <a:t>FORO DE PARTICIPACIÓN CIUDADANA ADOLESCENTE</a:t>
            </a:r>
          </a:p>
        </p:txBody>
      </p:sp>
    </p:spTree>
    <p:extLst>
      <p:ext uri="{BB962C8B-B14F-4D97-AF65-F5344CB8AC3E}">
        <p14:creationId xmlns:p14="http://schemas.microsoft.com/office/powerpoint/2010/main" val="134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145774"/>
            <a:ext cx="9601200" cy="2001078"/>
          </a:xfrm>
        </p:spPr>
        <p:txBody>
          <a:bodyPr>
            <a:normAutofit fontScale="90000"/>
          </a:bodyPr>
          <a:lstStyle/>
          <a:p>
            <a:pPr algn="just"/>
            <a:r>
              <a:rPr lang="es-ES" noProof="1"/>
              <a:t>*Documento de propuestas de niños, niñas,  adolescentes y jóvenes “transformando realidades”. </a:t>
            </a:r>
            <a:br>
              <a:rPr lang="es-ES" noProof="1"/>
            </a:br>
            <a:r>
              <a:rPr lang="es-ES" sz="2200" noProof="1"/>
              <a:t>Adolescentes de Argentina, paraguay y perú </a:t>
            </a:r>
            <a:r>
              <a:rPr lang="es-ES" noProof="1"/>
              <a:t>-  </a:t>
            </a:r>
            <a:r>
              <a:rPr lang="es-ES" sz="2200" noProof="1"/>
              <a:t>Octubre 2016  - Chascomús. Provincia de Buenos Aires -  Centro deportivo SMATA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5400" y="2385390"/>
            <a:ext cx="9601200" cy="3558209"/>
          </a:xfrm>
        </p:spPr>
        <p:txBody>
          <a:bodyPr>
            <a:normAutofit lnSpcReduction="10000"/>
          </a:bodyPr>
          <a:lstStyle/>
          <a:p>
            <a:r>
              <a:rPr lang="es-ES" sz="2600" b="1" noProof="1"/>
              <a:t>Para enriquecer los espacios de lucha y resistencia, proponemos:</a:t>
            </a:r>
          </a:p>
          <a:p>
            <a:pPr marL="45720" indent="0">
              <a:buNone/>
            </a:pPr>
            <a:endParaRPr lang="es-ES" sz="2600" b="1" noProof="1"/>
          </a:p>
          <a:p>
            <a:r>
              <a:rPr lang="es-AR" sz="2600" noProof="1"/>
              <a:t>Luchar por tener un espacio propio como NNAJs y constituirnos en una referencia para la participación comunitaria.</a:t>
            </a:r>
            <a:endParaRPr lang="es-ES" sz="2600" noProof="1"/>
          </a:p>
          <a:p>
            <a:r>
              <a:rPr lang="es-AR" sz="2600" noProof="1"/>
              <a:t>Motivar la participación de los vecinos.</a:t>
            </a:r>
          </a:p>
          <a:p>
            <a:r>
              <a:rPr lang="es-AR" sz="2600" noProof="1"/>
              <a:t>Generar espacios de formación e intercambio para seguir fortaleciéndonos en la lucha.</a:t>
            </a:r>
            <a:endParaRPr lang="es-ES" sz="2600" noProof="1"/>
          </a:p>
        </p:txBody>
      </p:sp>
      <p:sp>
        <p:nvSpPr>
          <p:cNvPr id="4" name="CuadroTexto 3"/>
          <p:cNvSpPr txBox="1"/>
          <p:nvPr/>
        </p:nvSpPr>
        <p:spPr>
          <a:xfrm>
            <a:off x="1563758" y="6365125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* </a:t>
            </a:r>
            <a:r>
              <a:rPr lang="es-AR" sz="2000" b="1" dirty="0"/>
              <a:t>Extracto Textual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017" y="225287"/>
            <a:ext cx="10790583" cy="5718313"/>
          </a:xfrm>
        </p:spPr>
        <p:txBody>
          <a:bodyPr>
            <a:normAutofit/>
          </a:bodyPr>
          <a:lstStyle/>
          <a:p>
            <a:r>
              <a:rPr lang="es-AR" dirty="0"/>
              <a:t> </a:t>
            </a:r>
            <a:r>
              <a:rPr lang="es-AR" sz="2400" b="1" dirty="0"/>
              <a:t>Frente a las situaciones de represión:</a:t>
            </a:r>
          </a:p>
          <a:p>
            <a:r>
              <a:rPr lang="es-AR" sz="2200" dirty="0"/>
              <a:t>Establecer encuentros participativos con autoridades (Intendentes/Alcaldes, Policía, Ministros de Seguridad, entre otros) para poner fin a los abusos de poder que ejercen sobre los </a:t>
            </a:r>
            <a:r>
              <a:rPr lang="es-AR" sz="2200" dirty="0" err="1"/>
              <a:t>NNAJs</a:t>
            </a:r>
            <a:r>
              <a:rPr lang="es-AR" sz="2200" dirty="0"/>
              <a:t> de sectores populares; para exigir que no nos repriman; para contar las situaciones de represión de parte de los Grupos Especiales.</a:t>
            </a:r>
          </a:p>
          <a:p>
            <a:r>
              <a:rPr lang="es-AR" sz="2200" dirty="0"/>
              <a:t>Realizar campañas de buen trato (en villas, barrios, lugares de trabajo) involucrando a todos los actores.</a:t>
            </a:r>
          </a:p>
          <a:p>
            <a:r>
              <a:rPr lang="es-AR" sz="2400" b="1" dirty="0"/>
              <a:t>Frente a las miradas </a:t>
            </a:r>
            <a:r>
              <a:rPr lang="es-AR" sz="2400" b="1" dirty="0" err="1"/>
              <a:t>estigmatizantes</a:t>
            </a:r>
            <a:r>
              <a:rPr lang="es-AR" sz="2400" b="1" dirty="0"/>
              <a:t> proponemos:</a:t>
            </a:r>
          </a:p>
          <a:p>
            <a:r>
              <a:rPr lang="es-AR" sz="2200" dirty="0"/>
              <a:t>Comunicar y difundir en la comunidad todas las acciones solidarias que realizamos e involucrar a los vecinos en nuestras actividades y proyectos.</a:t>
            </a:r>
          </a:p>
          <a:p>
            <a:r>
              <a:rPr lang="es-AR" sz="2200" dirty="0"/>
              <a:t>Promover espacios de radios comunitarias para contar las realidades de cada barrio; haciendo entrevistas o reportajes sobre cómo somos y de la manera cómo vivimos y demostrar a los demás que no somos como ellos nos ven.</a:t>
            </a:r>
          </a:p>
        </p:txBody>
      </p:sp>
    </p:spTree>
    <p:extLst>
      <p:ext uri="{BB962C8B-B14F-4D97-AF65-F5344CB8AC3E}">
        <p14:creationId xmlns:p14="http://schemas.microsoft.com/office/powerpoint/2010/main" val="32171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287" y="225287"/>
            <a:ext cx="11781183" cy="6042991"/>
          </a:xfrm>
        </p:spPr>
        <p:txBody>
          <a:bodyPr>
            <a:normAutofit fontScale="92500"/>
          </a:bodyPr>
          <a:lstStyle/>
          <a:p>
            <a:r>
              <a:rPr lang="es-AR" sz="2400" b="1" dirty="0"/>
              <a:t>Frente a las situaciones de violencia institucional proponemos:</a:t>
            </a:r>
          </a:p>
          <a:p>
            <a:pPr algn="just"/>
            <a:r>
              <a:rPr lang="es-AR" sz="2400" dirty="0"/>
              <a:t>Capacitar a toda la comunidad educativa sobre las violencias y reflexionar para que estas no se den y sensibilizar a las personas. </a:t>
            </a:r>
          </a:p>
          <a:p>
            <a:pPr algn="just"/>
            <a:r>
              <a:rPr lang="es-AR" sz="2400" dirty="0"/>
              <a:t>Fortalecer las organizaciones de </a:t>
            </a:r>
            <a:r>
              <a:rPr lang="es-AR" sz="2400" dirty="0" err="1"/>
              <a:t>NNAJs</a:t>
            </a:r>
            <a:r>
              <a:rPr lang="es-AR" sz="2400" dirty="0"/>
              <a:t> ya existentes. </a:t>
            </a:r>
          </a:p>
          <a:p>
            <a:pPr algn="just"/>
            <a:r>
              <a:rPr lang="es-AR" sz="2400" dirty="0"/>
              <a:t>Formar una red de comunicación alternativa con los medios de cada país, para tener o plantear una forma diferente de cómo nos presentan en los medios masivos.</a:t>
            </a:r>
          </a:p>
          <a:p>
            <a:r>
              <a:rPr lang="es-AR" sz="2400" b="1" dirty="0"/>
              <a:t>Frente a las múltiples vulneraciones de derechos, proponemos:</a:t>
            </a:r>
          </a:p>
          <a:p>
            <a:pPr algn="just"/>
            <a:r>
              <a:rPr lang="es-AR" sz="2400" dirty="0"/>
              <a:t>Seguir capacitándonos sobre nuestros derechos</a:t>
            </a:r>
          </a:p>
          <a:p>
            <a:pPr algn="just"/>
            <a:r>
              <a:rPr lang="es-AR" sz="2400" dirty="0"/>
              <a:t>Reivindicar el derecho a circular libremente por la vía pública, vistiendo como cada uno quiere.</a:t>
            </a:r>
          </a:p>
          <a:p>
            <a:pPr algn="just"/>
            <a:r>
              <a:rPr lang="es-AR" sz="2400" dirty="0"/>
              <a:t>Involucrar a las demás instituciones que deberían ser nuestro punto de apoyo, y compañeros de lucha. </a:t>
            </a:r>
          </a:p>
          <a:p>
            <a:pPr algn="just"/>
            <a:r>
              <a:rPr lang="es-AR" sz="2400" dirty="0"/>
              <a:t>Exigir que las organizaciones de </a:t>
            </a:r>
            <a:r>
              <a:rPr lang="es-AR" sz="2400" dirty="0" err="1"/>
              <a:t>NNAJs</a:t>
            </a:r>
            <a:r>
              <a:rPr lang="es-AR" sz="2400" dirty="0"/>
              <a:t> ejerzan el derecho a la opinión en las municipalidades y que estas nos rindan cuentas de cómo consideraron nuestras opiniones.</a:t>
            </a:r>
          </a:p>
        </p:txBody>
      </p:sp>
    </p:spTree>
    <p:extLst>
      <p:ext uri="{BB962C8B-B14F-4D97-AF65-F5344CB8AC3E}">
        <p14:creationId xmlns:p14="http://schemas.microsoft.com/office/powerpoint/2010/main" val="9571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209" y="1696278"/>
            <a:ext cx="9601200" cy="2239617"/>
          </a:xfrm>
        </p:spPr>
        <p:txBody>
          <a:bodyPr>
            <a:normAutofit/>
          </a:bodyPr>
          <a:lstStyle/>
          <a:p>
            <a:pPr algn="ctr"/>
            <a:r>
              <a:rPr lang="es-AR" sz="6000" dirty="0"/>
              <a:t>Derecho a la inclusión social</a:t>
            </a:r>
          </a:p>
        </p:txBody>
      </p:sp>
    </p:spTree>
    <p:extLst>
      <p:ext uri="{BB962C8B-B14F-4D97-AF65-F5344CB8AC3E}">
        <p14:creationId xmlns:p14="http://schemas.microsoft.com/office/powerpoint/2010/main" val="21320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1660" y="208722"/>
            <a:ext cx="96012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AR" dirty="0"/>
              <a:t>Personas en situación de POBREZA por ingresos Años 2010-2016. En porcentaje de población.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1550504"/>
            <a:ext cx="8666922" cy="46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191" y="198783"/>
            <a:ext cx="9730409" cy="1325217"/>
          </a:xfrm>
        </p:spPr>
        <p:txBody>
          <a:bodyPr>
            <a:normAutofit fontScale="90000"/>
          </a:bodyPr>
          <a:lstStyle/>
          <a:p>
            <a:pPr algn="just"/>
            <a:r>
              <a:rPr lang="es-AR" dirty="0"/>
              <a:t>Personas en situación de Indigencia por ingresos. Años 2010-2016. En porcentaje de población.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26" y="1524000"/>
            <a:ext cx="8303948" cy="46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Tasa de pobreza por ingresos según grupos de edad.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982" y="1524000"/>
            <a:ext cx="9382539" cy="46780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30018" y="6395904"/>
            <a:ext cx="1038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Fuente: Observatorio de la Deuda Social Argentina. EDSA – Universidad Católica Argentina.</a:t>
            </a:r>
          </a:p>
        </p:txBody>
      </p:sp>
    </p:spTree>
    <p:extLst>
      <p:ext uri="{BB962C8B-B14F-4D97-AF65-F5344CB8AC3E}">
        <p14:creationId xmlns:p14="http://schemas.microsoft.com/office/powerpoint/2010/main" val="20509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línea roja para empresas (pantalla ancha)</Template>
  <TotalTime>0</TotalTime>
  <Words>1201</Words>
  <Application>Microsoft Office PowerPoint</Application>
  <PresentationFormat>Panorámica</PresentationFormat>
  <Paragraphs>285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Red Line Business 16x9</vt:lpstr>
      <vt:lpstr>Nuestra adolescencia “Ningún niño es descartable” </vt:lpstr>
      <vt:lpstr>Derecho a la participación</vt:lpstr>
      <vt:lpstr>*Documento de propuestas de niños, niñas,  adolescentes y jóvenes “transformando realidades”.  Adolescentes de Argentina, paraguay y perú -  Octubre 2016  - Chascomús. Provincia de Buenos Aires -  Centro deportivo SMATA</vt:lpstr>
      <vt:lpstr>Presentación de PowerPoint</vt:lpstr>
      <vt:lpstr>Presentación de PowerPoint</vt:lpstr>
      <vt:lpstr>Derecho a la inclusión social</vt:lpstr>
      <vt:lpstr>Personas en situación de POBREZA por ingresos Años 2010-2016. En porcentaje de población.</vt:lpstr>
      <vt:lpstr>Personas en situación de Indigencia por ingresos. Años 2010-2016. En porcentaje de población.</vt:lpstr>
      <vt:lpstr>Tasa de pobreza por ingresos según grupos de edad. </vt:lpstr>
      <vt:lpstr>Tasas de Indigencia por ingresos según grupos de edad. </vt:lpstr>
      <vt:lpstr>Presupuesto del programa enviÓn</vt:lpstr>
      <vt:lpstr>Derecho a la Educación.</vt:lpstr>
      <vt:lpstr>Unidades educativas y alumnos. Total provincia. Relevamiento anual 2016</vt:lpstr>
      <vt:lpstr>UNIDADES EDUCATIVAS Y ALUMNOS. Chascomús.</vt:lpstr>
      <vt:lpstr>Unidades educativas y alumnos -dolores</vt:lpstr>
      <vt:lpstr>Derecho a la protección frente a la violencia</vt:lpstr>
      <vt:lpstr>Presentación de PowerPoint</vt:lpstr>
      <vt:lpstr>Mortalidad adolescente por tipo de Causa (Externa – No Externa). Provincia de Buenos Aires. Años 2007 - 2013</vt:lpstr>
      <vt:lpstr>Mortalidad Adolescente (15 a 19 años) por tipo de causa externa (en porcentaje). Provincia de Buenos Aires. Año 2013</vt:lpstr>
      <vt:lpstr>Composición etaria de víctimas de actos de tortura perpetrados (en porcentaje). Provincia de Buenos Aires. Período 1/1/2016 – 31/12/2016</vt:lpstr>
      <vt:lpstr>Derecho a la justicia</vt:lpstr>
      <vt:lpstr>Cantidad de IPP iniciadas y porcentaje según edad. Provincia de Buenos Aires. Año 2014</vt:lpstr>
      <vt:lpstr>    Niños, niñas y adolescentes del municipio de Chascomús infractores a la ley penal.  período Junio – Julio del 2017 </vt:lpstr>
      <vt:lpstr> Niños, niñas y adolescentes del municipio de Chascomús infractores a la ley penal.  período Junio – Julio del 2017</vt:lpstr>
      <vt:lpstr>propuestas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2017-07-06T10:26:08Z</dcterms:created>
  <dcterms:modified xsi:type="dcterms:W3CDTF">2017-07-13T14:23:55Z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