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71" r:id="rId4"/>
    <p:sldId id="289" r:id="rId5"/>
    <p:sldId id="290" r:id="rId6"/>
    <p:sldId id="287" r:id="rId7"/>
    <p:sldId id="288" r:id="rId8"/>
    <p:sldId id="277" r:id="rId9"/>
    <p:sldId id="273" r:id="rId10"/>
    <p:sldId id="278" r:id="rId11"/>
    <p:sldId id="279" r:id="rId12"/>
    <p:sldId id="280" r:id="rId13"/>
    <p:sldId id="281" r:id="rId14"/>
    <p:sldId id="265" r:id="rId15"/>
    <p:sldId id="267" r:id="rId16"/>
    <p:sldId id="282" r:id="rId17"/>
    <p:sldId id="283" r:id="rId18"/>
    <p:sldId id="284" r:id="rId19"/>
    <p:sldId id="286" r:id="rId20"/>
    <p:sldId id="268" r:id="rId21"/>
    <p:sldId id="292" r:id="rId22"/>
    <p:sldId id="293" r:id="rId23"/>
    <p:sldId id="291" r:id="rId24"/>
    <p:sldId id="285" r:id="rId25"/>
    <p:sldId id="269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1" autoAdjust="0"/>
    <p:restoredTop sz="94660"/>
  </p:normalViewPr>
  <p:slideViewPr>
    <p:cSldViewPr snapToGrid="0">
      <p:cViewPr varScale="1">
        <p:scale>
          <a:sx n="66" d="100"/>
          <a:sy n="66" d="100"/>
        </p:scale>
        <p:origin x="78" y="210"/>
      </p:cViewPr>
      <p:guideLst>
        <p:guide orient="horz" pos="2160"/>
        <p:guide pos="38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395450568678894E-2"/>
          <c:y val="3.2824267132354298E-2"/>
          <c:w val="0.68259690345180402"/>
          <c:h val="0.8864133938451179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Varones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048-4BD5-968A-2CD7895C58E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048-4BD5-968A-2CD7895C58E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2048-4BD5-968A-2CD7895C58E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048-4BD5-968A-2CD7895C58ED}"/>
              </c:ext>
            </c:extLst>
          </c:dPt>
          <c:dLbls>
            <c:dLbl>
              <c:idx val="0"/>
              <c:layout>
                <c:manualLayout>
                  <c:x val="0.121766232628432"/>
                  <c:y val="-2.73222466336301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s-A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48-4BD5-968A-2CD7895C58ED}"/>
                </c:ext>
              </c:extLst>
            </c:dLbl>
            <c:dLbl>
              <c:idx val="1"/>
              <c:layout>
                <c:manualLayout>
                  <c:x val="0.101905779615529"/>
                  <c:y val="-5.8895400505875996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s-A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48-4BD5-968A-2CD7895C58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horzOverflow="overflow" vert="horz" wrap="square" anchor="ctr" anchorCtr="1"/>
              <a:lstStyle/>
              <a:p>
                <a:pPr>
                  <a:defRPr sz="1200" b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Hoja1!$A$2:$A$22</c:f>
              <c:strCache>
                <c:ptCount val="21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90-94</c:v>
                </c:pt>
                <c:pt idx="19">
                  <c:v>95-99</c:v>
                </c:pt>
                <c:pt idx="20">
                  <c:v>100 y más</c:v>
                </c:pt>
              </c:strCache>
            </c:strRef>
          </c:cat>
          <c:val>
            <c:numRef>
              <c:f>Hoja1!$B$2:$B$22</c:f>
              <c:numCache>
                <c:formatCode>#,##0</c:formatCode>
                <c:ptCount val="21"/>
                <c:pt idx="0">
                  <c:v>1933361</c:v>
                </c:pt>
                <c:pt idx="1">
                  <c:v>1864612</c:v>
                </c:pt>
                <c:pt idx="2">
                  <c:v>1797146</c:v>
                </c:pt>
                <c:pt idx="3">
                  <c:v>1795390</c:v>
                </c:pt>
                <c:pt idx="4">
                  <c:v>1800611</c:v>
                </c:pt>
                <c:pt idx="5">
                  <c:v>1695030</c:v>
                </c:pt>
                <c:pt idx="6">
                  <c:v>1578587</c:v>
                </c:pt>
                <c:pt idx="7">
                  <c:v>1547524</c:v>
                </c:pt>
                <c:pt idx="8">
                  <c:v>1366919</c:v>
                </c:pt>
                <c:pt idx="9">
                  <c:v>1156735</c:v>
                </c:pt>
                <c:pt idx="10">
                  <c:v>1057225</c:v>
                </c:pt>
                <c:pt idx="11">
                  <c:v>965405</c:v>
                </c:pt>
                <c:pt idx="12">
                  <c:v>849667</c:v>
                </c:pt>
                <c:pt idx="13">
                  <c:v>703822</c:v>
                </c:pt>
                <c:pt idx="14">
                  <c:v>521180</c:v>
                </c:pt>
                <c:pt idx="15">
                  <c:v>353449</c:v>
                </c:pt>
                <c:pt idx="16">
                  <c:v>218529</c:v>
                </c:pt>
                <c:pt idx="17">
                  <c:v>109415</c:v>
                </c:pt>
                <c:pt idx="18">
                  <c:v>39951</c:v>
                </c:pt>
                <c:pt idx="19">
                  <c:v>8800</c:v>
                </c:pt>
                <c:pt idx="20">
                  <c:v>1112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048-4BD5-968A-2CD7895C58ED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2048-4BD5-968A-2CD7895C58E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2048-4BD5-968A-2CD7895C58E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2048-4BD5-968A-2CD7895C58E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2048-4BD5-968A-2CD7895C58ED}"/>
              </c:ext>
            </c:extLst>
          </c:dPt>
          <c:dLbls>
            <c:dLbl>
              <c:idx val="0"/>
              <c:tx>
                <c:rich>
                  <a:bodyPr vertOverflow="ellipsis" anchor="ctr" anchorCtr="1"/>
                  <a:lstStyle/>
                  <a:p>
                    <a:r>
                      <a:rPr lang="en-US" sz="1200" b="1"/>
                      <a:t>1.824.348</a:t>
                    </a:r>
                    <a:endParaRPr lang="en-US"/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048-4BD5-968A-2CD7895C58ED}"/>
                </c:ext>
              </c:extLst>
            </c:dLbl>
            <c:dLbl>
              <c:idx val="1"/>
              <c:tx>
                <c:rich>
                  <a:bodyPr vertOverflow="ellipsis" anchor="ctr" anchorCtr="1"/>
                  <a:lstStyle/>
                  <a:p>
                    <a:r>
                      <a:rPr lang="en-US" sz="1200" b="1"/>
                      <a:t>1.756.909</a:t>
                    </a:r>
                    <a:endParaRPr lang="en-US"/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048-4BD5-968A-2CD7895C58E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048-4BD5-968A-2CD7895C58E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048-4BD5-968A-2CD7895C58E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048-4BD5-968A-2CD7895C58E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048-4BD5-968A-2CD7895C58E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048-4BD5-968A-2CD7895C58E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048-4BD5-968A-2CD7895C58E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048-4BD5-968A-2CD7895C58ED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048-4BD5-968A-2CD7895C58ED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2048-4BD5-968A-2CD7895C58ED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2048-4BD5-968A-2CD7895C58ED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2048-4BD5-968A-2CD7895C58ED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2048-4BD5-968A-2CD7895C58ED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2048-4BD5-968A-2CD7895C58ED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2048-4BD5-968A-2CD7895C58ED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2048-4BD5-968A-2CD7895C58ED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2048-4BD5-968A-2CD7895C58ED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2048-4BD5-968A-2CD7895C58ED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2048-4BD5-968A-2CD7895C58ED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2048-4BD5-968A-2CD7895C58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horzOverflow="overflow" vert="horz" wrap="square" anchor="ctr" anchorCtr="1"/>
              <a:lstStyle/>
              <a:p>
                <a:pPr>
                  <a:defRPr sz="1200" b="1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Hoja1!$A$2:$A$22</c:f>
              <c:strCache>
                <c:ptCount val="21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90-94</c:v>
                </c:pt>
                <c:pt idx="19">
                  <c:v>95-99</c:v>
                </c:pt>
                <c:pt idx="20">
                  <c:v>100 y más</c:v>
                </c:pt>
              </c:strCache>
            </c:strRef>
          </c:cat>
          <c:val>
            <c:numRef>
              <c:f>Hoja1!$C$2:$C$22</c:f>
              <c:numCache>
                <c:formatCode>#,##0</c:formatCode>
                <c:ptCount val="21"/>
                <c:pt idx="0">
                  <c:v>-1824348</c:v>
                </c:pt>
                <c:pt idx="1">
                  <c:v>-1756909</c:v>
                </c:pt>
                <c:pt idx="2">
                  <c:v>-1711561</c:v>
                </c:pt>
                <c:pt idx="3">
                  <c:v>-1732539</c:v>
                </c:pt>
                <c:pt idx="4">
                  <c:v>-1767969</c:v>
                </c:pt>
                <c:pt idx="5">
                  <c:v>-1695751</c:v>
                </c:pt>
                <c:pt idx="6">
                  <c:v>-1598421</c:v>
                </c:pt>
                <c:pt idx="7">
                  <c:v>-1583000</c:v>
                </c:pt>
                <c:pt idx="8">
                  <c:v>-1414469</c:v>
                </c:pt>
                <c:pt idx="9">
                  <c:v>-1212478</c:v>
                </c:pt>
                <c:pt idx="10">
                  <c:v>-1126516</c:v>
                </c:pt>
                <c:pt idx="11">
                  <c:v>-1052602</c:v>
                </c:pt>
                <c:pt idx="12">
                  <c:v>-958161</c:v>
                </c:pt>
                <c:pt idx="13">
                  <c:v>-837218</c:v>
                </c:pt>
                <c:pt idx="14">
                  <c:v>-673033</c:v>
                </c:pt>
                <c:pt idx="15">
                  <c:v>-519497</c:v>
                </c:pt>
                <c:pt idx="16">
                  <c:v>-380061</c:v>
                </c:pt>
                <c:pt idx="17">
                  <c:v>-238001</c:v>
                </c:pt>
                <c:pt idx="18">
                  <c:v>-108322</c:v>
                </c:pt>
                <c:pt idx="19">
                  <c:v>-29891</c:v>
                </c:pt>
                <c:pt idx="20">
                  <c:v>-5151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2048-4BD5-968A-2CD7895C5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1"/>
        <c:overlap val="100"/>
        <c:axId val="17214464"/>
        <c:axId val="134230784"/>
      </c:barChart>
      <c:catAx>
        <c:axId val="172144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0" vertOverflow="ellipsis" horzOverflow="overflow" vert="horz" wrap="square" anchor="ctr" anchorCtr="1"/>
          <a:lstStyle/>
          <a:p>
            <a:pPr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34230784"/>
        <c:crossesAt val="0"/>
        <c:auto val="1"/>
        <c:lblAlgn val="ctr"/>
        <c:lblOffset val="100"/>
        <c:tickMarkSkip val="1"/>
        <c:noMultiLvlLbl val="0"/>
      </c:catAx>
      <c:valAx>
        <c:axId val="134230784"/>
        <c:scaling>
          <c:orientation val="minMax"/>
          <c:max val="2000000"/>
          <c:min val="-2000000"/>
        </c:scaling>
        <c:delete val="0"/>
        <c:axPos val="b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c:spPr>
        </c:majorGridlines>
        <c:numFmt formatCode="#,##0;[Red]#,##0" sourceLinked="0"/>
        <c:majorTickMark val="cross"/>
        <c:minorTickMark val="out"/>
        <c:tickLblPos val="low"/>
        <c:spPr>
          <a:noFill/>
          <a:ln>
            <a:gradFill>
              <a:gsLst>
                <a:gs pos="0">
                  <a:srgbClr val="4F81BD">
                    <a:tint val="66000"/>
                    <a:satMod val="160000"/>
                  </a:srgbClr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5400000" scaled="0"/>
            </a:gradFill>
          </a:ln>
          <a:effectLst/>
        </c:spPr>
        <c:txPr>
          <a:bodyPr rot="-60000000" spcFirstLastPara="0" vertOverflow="ellipsis" horzOverflow="overflow" vert="horz" wrap="square" anchor="ctr" anchorCtr="1"/>
          <a:lstStyle/>
          <a:p>
            <a:pPr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7214464"/>
        <c:crosses val="autoZero"/>
        <c:crossBetween val="between"/>
        <c:majorUnit val="1000000"/>
        <c:minorUnit val="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 rot="0" spcFirstLastPara="0" vertOverflow="ellipsis" horzOverflow="overflow" vert="horz" wrap="square" anchor="ctr" anchorCtr="1"/>
    <a:lstStyle/>
    <a:p>
      <a:pPr>
        <a:defRPr lang="en-US"/>
      </a:pPr>
      <a:endParaRPr lang="es-AR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Beneficiarios</a:t>
            </a:r>
            <a:r>
              <a:rPr lang="en-US" baseline="0"/>
              <a:t> AUH. Primera Infancia</a:t>
            </a:r>
            <a:endParaRPr lang="en-US"/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Niños de 0 a 8 años</c:v>
                </c:pt>
                <c:pt idx="1">
                  <c:v>Resto de beneficiarios</c:v>
                </c:pt>
              </c:strCache>
            </c:strRef>
          </c:cat>
          <c:val>
            <c:numRef>
              <c:f>Hoja1!$B$2:$B$3</c:f>
              <c:numCache>
                <c:formatCode>0%</c:formatCode>
                <c:ptCount val="2"/>
                <c:pt idx="0">
                  <c:v>0.59</c:v>
                </c:pt>
                <c:pt idx="1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3A-49E4-9E54-7519802646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233469444924564"/>
          <c:y val="0.43017685289338831"/>
          <c:w val="0.32377634170007807"/>
          <c:h val="0.29143677482303665"/>
        </c:manualLayout>
      </c:layout>
      <c:overlay val="0"/>
      <c:txPr>
        <a:bodyPr/>
        <a:lstStyle/>
        <a:p>
          <a:pPr>
            <a:defRPr sz="2000"/>
          </a:pPr>
          <a:endParaRPr lang="es-AR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560777125081587"/>
          <c:y val="6.270802019531875E-2"/>
          <c:w val="0.5129114416253524"/>
          <c:h val="0.87932106652360853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7B5F-412F-94C4-9492CC9138D7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7B5F-412F-94C4-9492CC9138D7}"/>
              </c:ext>
            </c:extLst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7B5F-412F-94C4-9492CC9138D7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B5F-412F-94C4-9492CC9138D7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B5F-412F-94C4-9492CC9138D7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B5F-412F-94C4-9492CC9138D7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B5F-412F-94C4-9492CC9138D7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B5F-412F-94C4-9492CC9138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Hoja1!$A$2:$A$6</c:f>
              <c:strCache>
                <c:ptCount val="5"/>
                <c:pt idx="0">
                  <c:v>Trabaja</c:v>
                </c:pt>
                <c:pt idx="1">
                  <c:v>Estudia</c:v>
                </c:pt>
                <c:pt idx="2">
                  <c:v>Trabaja y Estudia</c:v>
                </c:pt>
                <c:pt idx="3">
                  <c:v>Estudia y busca trabajo</c:v>
                </c:pt>
                <c:pt idx="4">
                  <c:v>No estudia Ni trabaja*</c:v>
                </c:pt>
              </c:strCache>
            </c:strRef>
          </c:cat>
          <c:val>
            <c:numRef>
              <c:f>Hoja1!$B$2:$B$6</c:f>
              <c:numCache>
                <c:formatCode>0.00%</c:formatCode>
                <c:ptCount val="5"/>
                <c:pt idx="0">
                  <c:v>0.34200000000000003</c:v>
                </c:pt>
                <c:pt idx="1">
                  <c:v>0.26700000000000002</c:v>
                </c:pt>
                <c:pt idx="2">
                  <c:v>0.10299999999999999</c:v>
                </c:pt>
                <c:pt idx="3">
                  <c:v>3.3000000000000002E-2</c:v>
                </c:pt>
                <c:pt idx="4">
                  <c:v>0.246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B5F-412F-94C4-9492CC9138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70969141984470607"/>
          <c:y val="0.22254550555129959"/>
          <c:w val="0.28048328093818453"/>
          <c:h val="0.73578727031430391"/>
        </c:manualLayout>
      </c:layout>
      <c:overlay val="0"/>
      <c:txPr>
        <a:bodyPr/>
        <a:lstStyle/>
        <a:p>
          <a:pPr>
            <a:defRPr sz="1800"/>
          </a:pPr>
          <a:endParaRPr lang="es-AR"/>
        </a:p>
      </c:txPr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A31BCC-E396-4C07-B702-7E533A40E34C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DC49DF4-ADAF-4DDA-A786-31552796523D}">
      <dgm:prSet phldrT="[Texto]"/>
      <dgm:spPr/>
      <dgm:t>
        <a:bodyPr/>
        <a:lstStyle/>
        <a:p>
          <a:r>
            <a:rPr lang="es-ES" dirty="0"/>
            <a:t>Salud</a:t>
          </a:r>
        </a:p>
      </dgm:t>
    </dgm:pt>
    <dgm:pt modelId="{3B0A31E6-1391-4F93-A659-DC98646AE5B1}" type="parTrans" cxnId="{E40F585F-7CEE-415F-A167-5135D49EB88B}">
      <dgm:prSet/>
      <dgm:spPr/>
      <dgm:t>
        <a:bodyPr/>
        <a:lstStyle/>
        <a:p>
          <a:endParaRPr lang="es-ES"/>
        </a:p>
      </dgm:t>
    </dgm:pt>
    <dgm:pt modelId="{046836C9-500B-4FB2-AFD9-140E7F32B44B}" type="sibTrans" cxnId="{E40F585F-7CEE-415F-A167-5135D49EB88B}">
      <dgm:prSet/>
      <dgm:spPr/>
      <dgm:t>
        <a:bodyPr/>
        <a:lstStyle/>
        <a:p>
          <a:endParaRPr lang="es-ES"/>
        </a:p>
      </dgm:t>
    </dgm:pt>
    <dgm:pt modelId="{36F20492-C283-495C-883B-6D941E25DBCE}">
      <dgm:prSet phldrT="[Texto]"/>
      <dgm:spPr/>
      <dgm:t>
        <a:bodyPr/>
        <a:lstStyle/>
        <a:p>
          <a:r>
            <a:rPr lang="es-ES" dirty="0"/>
            <a:t>Artículo 24</a:t>
          </a:r>
        </a:p>
      </dgm:t>
    </dgm:pt>
    <dgm:pt modelId="{666C99F6-42F2-4EB3-B168-AAD4B3749B3A}" type="parTrans" cxnId="{01EEAD67-0369-4576-B72D-B70BCFD32C3E}">
      <dgm:prSet/>
      <dgm:spPr/>
      <dgm:t>
        <a:bodyPr/>
        <a:lstStyle/>
        <a:p>
          <a:endParaRPr lang="es-ES"/>
        </a:p>
      </dgm:t>
    </dgm:pt>
    <dgm:pt modelId="{0B71BCC6-2BEB-422D-8FF9-8967962748B2}" type="sibTrans" cxnId="{01EEAD67-0369-4576-B72D-B70BCFD32C3E}">
      <dgm:prSet/>
      <dgm:spPr/>
      <dgm:t>
        <a:bodyPr/>
        <a:lstStyle/>
        <a:p>
          <a:endParaRPr lang="es-ES"/>
        </a:p>
      </dgm:t>
    </dgm:pt>
    <dgm:pt modelId="{FCCEA6BF-B1B3-4311-AA0F-C947902E9882}">
      <dgm:prSet phldrT="[Texto]" custT="1"/>
      <dgm:spPr/>
      <dgm:t>
        <a:bodyPr/>
        <a:lstStyle/>
        <a:p>
          <a:r>
            <a:rPr lang="es-ES" sz="2000" dirty="0"/>
            <a:t>Los Estados partes reconocen el derecho del niño al disfrute del más alto nivel posible de salud….</a:t>
          </a:r>
        </a:p>
      </dgm:t>
    </dgm:pt>
    <dgm:pt modelId="{38922824-6608-40A0-9414-BAB02FFE5857}" type="parTrans" cxnId="{AB4495F5-7F88-47B7-8F9A-440A57093541}">
      <dgm:prSet/>
      <dgm:spPr/>
      <dgm:t>
        <a:bodyPr/>
        <a:lstStyle/>
        <a:p>
          <a:endParaRPr lang="es-ES"/>
        </a:p>
      </dgm:t>
    </dgm:pt>
    <dgm:pt modelId="{614A89D2-5506-443E-A772-56797A412CBC}" type="sibTrans" cxnId="{AB4495F5-7F88-47B7-8F9A-440A57093541}">
      <dgm:prSet/>
      <dgm:spPr/>
      <dgm:t>
        <a:bodyPr/>
        <a:lstStyle/>
        <a:p>
          <a:endParaRPr lang="es-ES"/>
        </a:p>
      </dgm:t>
    </dgm:pt>
    <dgm:pt modelId="{1EC6E429-9DB7-4F3D-9F51-BBDCAEBA7364}">
      <dgm:prSet phldrT="[Texto]"/>
      <dgm:spPr/>
      <dgm:t>
        <a:bodyPr/>
        <a:lstStyle/>
        <a:p>
          <a:r>
            <a:rPr lang="es-ES" dirty="0"/>
            <a:t>Educación</a:t>
          </a:r>
        </a:p>
      </dgm:t>
    </dgm:pt>
    <dgm:pt modelId="{7302454E-DF74-4787-9E7B-C0458332A6DC}" type="parTrans" cxnId="{6C51EC74-36A2-45DF-BC15-2730F3A9F415}">
      <dgm:prSet/>
      <dgm:spPr/>
      <dgm:t>
        <a:bodyPr/>
        <a:lstStyle/>
        <a:p>
          <a:endParaRPr lang="es-ES"/>
        </a:p>
      </dgm:t>
    </dgm:pt>
    <dgm:pt modelId="{162812BB-AAA8-44AC-A329-31339320B7B7}" type="sibTrans" cxnId="{6C51EC74-36A2-45DF-BC15-2730F3A9F415}">
      <dgm:prSet/>
      <dgm:spPr/>
      <dgm:t>
        <a:bodyPr/>
        <a:lstStyle/>
        <a:p>
          <a:endParaRPr lang="es-ES"/>
        </a:p>
      </dgm:t>
    </dgm:pt>
    <dgm:pt modelId="{166F2CE6-4A2A-40BF-8236-A935F2845D10}">
      <dgm:prSet phldrT="[Texto]"/>
      <dgm:spPr/>
      <dgm:t>
        <a:bodyPr/>
        <a:lstStyle/>
        <a:p>
          <a:r>
            <a:rPr lang="es-ES" dirty="0"/>
            <a:t>Artículo 28</a:t>
          </a:r>
        </a:p>
      </dgm:t>
    </dgm:pt>
    <dgm:pt modelId="{B437EA97-20D0-4223-B900-EFC1765BB327}" type="parTrans" cxnId="{5D66402F-B84A-49FD-BFD3-0B69B60BE5D6}">
      <dgm:prSet/>
      <dgm:spPr/>
      <dgm:t>
        <a:bodyPr/>
        <a:lstStyle/>
        <a:p>
          <a:endParaRPr lang="es-ES"/>
        </a:p>
      </dgm:t>
    </dgm:pt>
    <dgm:pt modelId="{E3462D50-CDC4-4B18-A627-F8333DEF89BE}" type="sibTrans" cxnId="{5D66402F-B84A-49FD-BFD3-0B69B60BE5D6}">
      <dgm:prSet/>
      <dgm:spPr/>
      <dgm:t>
        <a:bodyPr/>
        <a:lstStyle/>
        <a:p>
          <a:endParaRPr lang="es-ES"/>
        </a:p>
      </dgm:t>
    </dgm:pt>
    <dgm:pt modelId="{332C9181-F911-4B59-99B7-F8452532FCC4}">
      <dgm:prSet phldrT="[Texto]"/>
      <dgm:spPr/>
      <dgm:t>
        <a:bodyPr/>
        <a:lstStyle/>
        <a:p>
          <a:r>
            <a:rPr lang="es-ES" dirty="0"/>
            <a:t>Los Estados partes reconocen el derecho del niño a la educación, a fin que se pueda ejercer progresivamente y en condiciones de igualdad de oportunidades…..</a:t>
          </a:r>
        </a:p>
      </dgm:t>
    </dgm:pt>
    <dgm:pt modelId="{55FE4C6A-8EBB-490C-934F-7C8051ACA8DA}" type="parTrans" cxnId="{8DA68304-26E6-46DE-A96C-9C906FC10B17}">
      <dgm:prSet/>
      <dgm:spPr/>
      <dgm:t>
        <a:bodyPr/>
        <a:lstStyle/>
        <a:p>
          <a:endParaRPr lang="es-ES"/>
        </a:p>
      </dgm:t>
    </dgm:pt>
    <dgm:pt modelId="{AC24ECEE-5ACF-4CB8-A628-77F56451B135}" type="sibTrans" cxnId="{8DA68304-26E6-46DE-A96C-9C906FC10B17}">
      <dgm:prSet/>
      <dgm:spPr/>
      <dgm:t>
        <a:bodyPr/>
        <a:lstStyle/>
        <a:p>
          <a:endParaRPr lang="es-ES"/>
        </a:p>
      </dgm:t>
    </dgm:pt>
    <dgm:pt modelId="{8E55093C-AFEF-4978-B67E-3524EAD99097}" type="pres">
      <dgm:prSet presAssocID="{2AA31BCC-E396-4C07-B702-7E533A40E34C}" presName="list" presStyleCnt="0">
        <dgm:presLayoutVars>
          <dgm:dir/>
          <dgm:animLvl val="lvl"/>
        </dgm:presLayoutVars>
      </dgm:prSet>
      <dgm:spPr/>
    </dgm:pt>
    <dgm:pt modelId="{98DCFAB7-6DA8-4E80-9C67-603434F9A88E}" type="pres">
      <dgm:prSet presAssocID="{5DC49DF4-ADAF-4DDA-A786-31552796523D}" presName="posSpace" presStyleCnt="0"/>
      <dgm:spPr/>
    </dgm:pt>
    <dgm:pt modelId="{CE37B220-7E14-4F14-B0CC-9D09EF17D48F}" type="pres">
      <dgm:prSet presAssocID="{5DC49DF4-ADAF-4DDA-A786-31552796523D}" presName="vertFlow" presStyleCnt="0"/>
      <dgm:spPr/>
    </dgm:pt>
    <dgm:pt modelId="{F3873675-6395-4C4C-BBBE-F03D59E538D4}" type="pres">
      <dgm:prSet presAssocID="{5DC49DF4-ADAF-4DDA-A786-31552796523D}" presName="topSpace" presStyleCnt="0"/>
      <dgm:spPr/>
    </dgm:pt>
    <dgm:pt modelId="{B75036D4-2EBC-4CEB-8EA3-FB64F5CEF371}" type="pres">
      <dgm:prSet presAssocID="{5DC49DF4-ADAF-4DDA-A786-31552796523D}" presName="firstComp" presStyleCnt="0"/>
      <dgm:spPr/>
    </dgm:pt>
    <dgm:pt modelId="{6306F102-CB81-4433-AA21-CAFE38C15F7D}" type="pres">
      <dgm:prSet presAssocID="{5DC49DF4-ADAF-4DDA-A786-31552796523D}" presName="firstChild" presStyleLbl="bgAccFollowNode1" presStyleIdx="0" presStyleCnt="4" custScaleX="115900" custLinFactNeighborX="26299" custLinFactNeighborY="-27501"/>
      <dgm:spPr/>
    </dgm:pt>
    <dgm:pt modelId="{69AE3F5F-5044-406A-8516-ADD8BDE803C7}" type="pres">
      <dgm:prSet presAssocID="{5DC49DF4-ADAF-4DDA-A786-31552796523D}" presName="firstChildTx" presStyleLbl="bgAccFollowNode1" presStyleIdx="0" presStyleCnt="4">
        <dgm:presLayoutVars>
          <dgm:bulletEnabled val="1"/>
        </dgm:presLayoutVars>
      </dgm:prSet>
      <dgm:spPr/>
    </dgm:pt>
    <dgm:pt modelId="{C4BCDF47-99D2-4BAE-AD27-346065F1187A}" type="pres">
      <dgm:prSet presAssocID="{FCCEA6BF-B1B3-4311-AA0F-C947902E9882}" presName="comp" presStyleCnt="0"/>
      <dgm:spPr/>
    </dgm:pt>
    <dgm:pt modelId="{C1A31F2F-6037-4C72-ACEB-FB063382A50B}" type="pres">
      <dgm:prSet presAssocID="{FCCEA6BF-B1B3-4311-AA0F-C947902E9882}" presName="child" presStyleLbl="bgAccFollowNode1" presStyleIdx="1" presStyleCnt="4" custScaleX="119517" custScaleY="127547" custLinFactNeighborX="24573" custLinFactNeighborY="-31687"/>
      <dgm:spPr/>
    </dgm:pt>
    <dgm:pt modelId="{EC59983D-8970-4814-8AF1-2C1A3D6D121C}" type="pres">
      <dgm:prSet presAssocID="{FCCEA6BF-B1B3-4311-AA0F-C947902E9882}" presName="childTx" presStyleLbl="bgAccFollowNode1" presStyleIdx="1" presStyleCnt="4">
        <dgm:presLayoutVars>
          <dgm:bulletEnabled val="1"/>
        </dgm:presLayoutVars>
      </dgm:prSet>
      <dgm:spPr/>
    </dgm:pt>
    <dgm:pt modelId="{91B041CC-0D24-45D7-B357-280C1A370623}" type="pres">
      <dgm:prSet presAssocID="{5DC49DF4-ADAF-4DDA-A786-31552796523D}" presName="negSpace" presStyleCnt="0"/>
      <dgm:spPr/>
    </dgm:pt>
    <dgm:pt modelId="{5EC95D27-14D9-41CC-B162-B0165E776C63}" type="pres">
      <dgm:prSet presAssocID="{5DC49DF4-ADAF-4DDA-A786-31552796523D}" presName="circle" presStyleLbl="node1" presStyleIdx="0" presStyleCnt="2" custScaleX="113529" custScaleY="115374" custLinFactNeighborX="-15342" custLinFactNeighborY="4554"/>
      <dgm:spPr/>
    </dgm:pt>
    <dgm:pt modelId="{FB4BA6AB-7BBC-4E35-9224-D390BF99FB01}" type="pres">
      <dgm:prSet presAssocID="{046836C9-500B-4FB2-AFD9-140E7F32B44B}" presName="transSpace" presStyleCnt="0"/>
      <dgm:spPr/>
    </dgm:pt>
    <dgm:pt modelId="{F3C78B01-4D09-463B-8167-FB28280258C0}" type="pres">
      <dgm:prSet presAssocID="{1EC6E429-9DB7-4F3D-9F51-BBDCAEBA7364}" presName="posSpace" presStyleCnt="0"/>
      <dgm:spPr/>
    </dgm:pt>
    <dgm:pt modelId="{18C98A23-F768-4CBF-B1E7-4151DB887F42}" type="pres">
      <dgm:prSet presAssocID="{1EC6E429-9DB7-4F3D-9F51-BBDCAEBA7364}" presName="vertFlow" presStyleCnt="0"/>
      <dgm:spPr/>
    </dgm:pt>
    <dgm:pt modelId="{1EAA20BA-2281-4862-BB66-A2732432C029}" type="pres">
      <dgm:prSet presAssocID="{1EC6E429-9DB7-4F3D-9F51-BBDCAEBA7364}" presName="topSpace" presStyleCnt="0"/>
      <dgm:spPr/>
    </dgm:pt>
    <dgm:pt modelId="{C4CCF204-A747-492D-A482-32F3E32826E4}" type="pres">
      <dgm:prSet presAssocID="{1EC6E429-9DB7-4F3D-9F51-BBDCAEBA7364}" presName="firstComp" presStyleCnt="0"/>
      <dgm:spPr/>
    </dgm:pt>
    <dgm:pt modelId="{49998323-E3D0-496B-B202-EBAFE0B10575}" type="pres">
      <dgm:prSet presAssocID="{1EC6E429-9DB7-4F3D-9F51-BBDCAEBA7364}" presName="firstChild" presStyleLbl="bgAccFollowNode1" presStyleIdx="2" presStyleCnt="4" custLinFactNeighborX="12116" custLinFactNeighborY="-29526"/>
      <dgm:spPr/>
    </dgm:pt>
    <dgm:pt modelId="{D03E8E40-55AC-499C-8AED-C736D55C2E98}" type="pres">
      <dgm:prSet presAssocID="{1EC6E429-9DB7-4F3D-9F51-BBDCAEBA7364}" presName="firstChildTx" presStyleLbl="bgAccFollowNode1" presStyleIdx="2" presStyleCnt="4">
        <dgm:presLayoutVars>
          <dgm:bulletEnabled val="1"/>
        </dgm:presLayoutVars>
      </dgm:prSet>
      <dgm:spPr/>
    </dgm:pt>
    <dgm:pt modelId="{2C78850C-BD56-4DB7-ACF9-93B053F4EF42}" type="pres">
      <dgm:prSet presAssocID="{332C9181-F911-4B59-99B7-F8452532FCC4}" presName="comp" presStyleCnt="0"/>
      <dgm:spPr/>
    </dgm:pt>
    <dgm:pt modelId="{D5CBBE8A-10B4-4C34-9F9A-58A0D06A5518}" type="pres">
      <dgm:prSet presAssocID="{332C9181-F911-4B59-99B7-F8452532FCC4}" presName="child" presStyleLbl="bgAccFollowNode1" presStyleIdx="3" presStyleCnt="4" custScaleX="120755" custScaleY="139207" custLinFactNeighborX="12116" custLinFactNeighborY="-30246"/>
      <dgm:spPr/>
    </dgm:pt>
    <dgm:pt modelId="{0B3FB439-4CEA-42FF-B1F2-7A433B03F6D6}" type="pres">
      <dgm:prSet presAssocID="{332C9181-F911-4B59-99B7-F8452532FCC4}" presName="childTx" presStyleLbl="bgAccFollowNode1" presStyleIdx="3" presStyleCnt="4">
        <dgm:presLayoutVars>
          <dgm:bulletEnabled val="1"/>
        </dgm:presLayoutVars>
      </dgm:prSet>
      <dgm:spPr/>
    </dgm:pt>
    <dgm:pt modelId="{701AFA3F-3F72-44B4-8824-CA47B96FAC47}" type="pres">
      <dgm:prSet presAssocID="{1EC6E429-9DB7-4F3D-9F51-BBDCAEBA7364}" presName="negSpace" presStyleCnt="0"/>
      <dgm:spPr/>
    </dgm:pt>
    <dgm:pt modelId="{70272AD9-244B-49CB-893F-F6F15EE766FC}" type="pres">
      <dgm:prSet presAssocID="{1EC6E429-9DB7-4F3D-9F51-BBDCAEBA7364}" presName="circle" presStyleLbl="node1" presStyleIdx="1" presStyleCnt="2" custScaleX="113481" custScaleY="116815" custLinFactNeighborX="-15947" custLinFactNeighborY="1489"/>
      <dgm:spPr/>
    </dgm:pt>
  </dgm:ptLst>
  <dgm:cxnLst>
    <dgm:cxn modelId="{E40F585F-7CEE-415F-A167-5135D49EB88B}" srcId="{2AA31BCC-E396-4C07-B702-7E533A40E34C}" destId="{5DC49DF4-ADAF-4DDA-A786-31552796523D}" srcOrd="0" destOrd="0" parTransId="{3B0A31E6-1391-4F93-A659-DC98646AE5B1}" sibTransId="{046836C9-500B-4FB2-AFD9-140E7F32B44B}"/>
    <dgm:cxn modelId="{6C51EC74-36A2-45DF-BC15-2730F3A9F415}" srcId="{2AA31BCC-E396-4C07-B702-7E533A40E34C}" destId="{1EC6E429-9DB7-4F3D-9F51-BBDCAEBA7364}" srcOrd="1" destOrd="0" parTransId="{7302454E-DF74-4787-9E7B-C0458332A6DC}" sibTransId="{162812BB-AAA8-44AC-A329-31339320B7B7}"/>
    <dgm:cxn modelId="{056C96D8-517D-4683-A208-6BCEF1E92685}" type="presOf" srcId="{1EC6E429-9DB7-4F3D-9F51-BBDCAEBA7364}" destId="{70272AD9-244B-49CB-893F-F6F15EE766FC}" srcOrd="0" destOrd="0" presId="urn:microsoft.com/office/officeart/2005/8/layout/hList9"/>
    <dgm:cxn modelId="{8DA68304-26E6-46DE-A96C-9C906FC10B17}" srcId="{1EC6E429-9DB7-4F3D-9F51-BBDCAEBA7364}" destId="{332C9181-F911-4B59-99B7-F8452532FCC4}" srcOrd="1" destOrd="0" parTransId="{55FE4C6A-8EBB-490C-934F-7C8051ACA8DA}" sibTransId="{AC24ECEE-5ACF-4CB8-A628-77F56451B135}"/>
    <dgm:cxn modelId="{25661E2C-CC61-48F2-8B90-A01CB66C3F43}" type="presOf" srcId="{5DC49DF4-ADAF-4DDA-A786-31552796523D}" destId="{5EC95D27-14D9-41CC-B162-B0165E776C63}" srcOrd="0" destOrd="0" presId="urn:microsoft.com/office/officeart/2005/8/layout/hList9"/>
    <dgm:cxn modelId="{AB4495F5-7F88-47B7-8F9A-440A57093541}" srcId="{5DC49DF4-ADAF-4DDA-A786-31552796523D}" destId="{FCCEA6BF-B1B3-4311-AA0F-C947902E9882}" srcOrd="1" destOrd="0" parTransId="{38922824-6608-40A0-9414-BAB02FFE5857}" sibTransId="{614A89D2-5506-443E-A772-56797A412CBC}"/>
    <dgm:cxn modelId="{01EEAD67-0369-4576-B72D-B70BCFD32C3E}" srcId="{5DC49DF4-ADAF-4DDA-A786-31552796523D}" destId="{36F20492-C283-495C-883B-6D941E25DBCE}" srcOrd="0" destOrd="0" parTransId="{666C99F6-42F2-4EB3-B168-AAD4B3749B3A}" sibTransId="{0B71BCC6-2BEB-422D-8FF9-8967962748B2}"/>
    <dgm:cxn modelId="{5D66402F-B84A-49FD-BFD3-0B69B60BE5D6}" srcId="{1EC6E429-9DB7-4F3D-9F51-BBDCAEBA7364}" destId="{166F2CE6-4A2A-40BF-8236-A935F2845D10}" srcOrd="0" destOrd="0" parTransId="{B437EA97-20D0-4223-B900-EFC1765BB327}" sibTransId="{E3462D50-CDC4-4B18-A627-F8333DEF89BE}"/>
    <dgm:cxn modelId="{88E43600-7C04-4169-9B93-EF751CF547F2}" type="presOf" srcId="{36F20492-C283-495C-883B-6D941E25DBCE}" destId="{69AE3F5F-5044-406A-8516-ADD8BDE803C7}" srcOrd="1" destOrd="0" presId="urn:microsoft.com/office/officeart/2005/8/layout/hList9"/>
    <dgm:cxn modelId="{4B3B294E-4831-47F7-8AB7-5542B8338B8E}" type="presOf" srcId="{2AA31BCC-E396-4C07-B702-7E533A40E34C}" destId="{8E55093C-AFEF-4978-B67E-3524EAD99097}" srcOrd="0" destOrd="0" presId="urn:microsoft.com/office/officeart/2005/8/layout/hList9"/>
    <dgm:cxn modelId="{A562F9F7-2D7F-4722-A673-83ED3B63B9C4}" type="presOf" srcId="{36F20492-C283-495C-883B-6D941E25DBCE}" destId="{6306F102-CB81-4433-AA21-CAFE38C15F7D}" srcOrd="0" destOrd="0" presId="urn:microsoft.com/office/officeart/2005/8/layout/hList9"/>
    <dgm:cxn modelId="{ACADB529-BF46-4C19-9BE8-5B3B1B9B29E1}" type="presOf" srcId="{332C9181-F911-4B59-99B7-F8452532FCC4}" destId="{D5CBBE8A-10B4-4C34-9F9A-58A0D06A5518}" srcOrd="0" destOrd="0" presId="urn:microsoft.com/office/officeart/2005/8/layout/hList9"/>
    <dgm:cxn modelId="{15921BBA-F1A3-4BFD-8C73-ED9E15144059}" type="presOf" srcId="{FCCEA6BF-B1B3-4311-AA0F-C947902E9882}" destId="{C1A31F2F-6037-4C72-ACEB-FB063382A50B}" srcOrd="0" destOrd="0" presId="urn:microsoft.com/office/officeart/2005/8/layout/hList9"/>
    <dgm:cxn modelId="{E6C3AB13-8886-4CDF-8B9B-B71384BFBA43}" type="presOf" srcId="{166F2CE6-4A2A-40BF-8236-A935F2845D10}" destId="{D03E8E40-55AC-499C-8AED-C736D55C2E98}" srcOrd="1" destOrd="0" presId="urn:microsoft.com/office/officeart/2005/8/layout/hList9"/>
    <dgm:cxn modelId="{BCF8E6C1-3028-49D4-ADEF-085D0D0ACBFB}" type="presOf" srcId="{FCCEA6BF-B1B3-4311-AA0F-C947902E9882}" destId="{EC59983D-8970-4814-8AF1-2C1A3D6D121C}" srcOrd="1" destOrd="0" presId="urn:microsoft.com/office/officeart/2005/8/layout/hList9"/>
    <dgm:cxn modelId="{AB40A38F-171F-4404-9464-D2E56CD2ACFC}" type="presOf" srcId="{166F2CE6-4A2A-40BF-8236-A935F2845D10}" destId="{49998323-E3D0-496B-B202-EBAFE0B10575}" srcOrd="0" destOrd="0" presId="urn:microsoft.com/office/officeart/2005/8/layout/hList9"/>
    <dgm:cxn modelId="{99461FBC-7D08-4464-962C-27A21F434604}" type="presOf" srcId="{332C9181-F911-4B59-99B7-F8452532FCC4}" destId="{0B3FB439-4CEA-42FF-B1F2-7A433B03F6D6}" srcOrd="1" destOrd="0" presId="urn:microsoft.com/office/officeart/2005/8/layout/hList9"/>
    <dgm:cxn modelId="{D1AA7230-B24D-4BFA-9468-BCDA462881E6}" type="presParOf" srcId="{8E55093C-AFEF-4978-B67E-3524EAD99097}" destId="{98DCFAB7-6DA8-4E80-9C67-603434F9A88E}" srcOrd="0" destOrd="0" presId="urn:microsoft.com/office/officeart/2005/8/layout/hList9"/>
    <dgm:cxn modelId="{44F79FC2-4161-412F-9A33-55CB0C9CE145}" type="presParOf" srcId="{8E55093C-AFEF-4978-B67E-3524EAD99097}" destId="{CE37B220-7E14-4F14-B0CC-9D09EF17D48F}" srcOrd="1" destOrd="0" presId="urn:microsoft.com/office/officeart/2005/8/layout/hList9"/>
    <dgm:cxn modelId="{2F62DFB5-9976-4691-9EAC-DC7A78C205D4}" type="presParOf" srcId="{CE37B220-7E14-4F14-B0CC-9D09EF17D48F}" destId="{F3873675-6395-4C4C-BBBE-F03D59E538D4}" srcOrd="0" destOrd="0" presId="urn:microsoft.com/office/officeart/2005/8/layout/hList9"/>
    <dgm:cxn modelId="{BDEB2989-313D-49E7-9ACB-6714D0821E24}" type="presParOf" srcId="{CE37B220-7E14-4F14-B0CC-9D09EF17D48F}" destId="{B75036D4-2EBC-4CEB-8EA3-FB64F5CEF371}" srcOrd="1" destOrd="0" presId="urn:microsoft.com/office/officeart/2005/8/layout/hList9"/>
    <dgm:cxn modelId="{7CBDC6F2-85FE-4BEC-BEEA-369B9355506A}" type="presParOf" srcId="{B75036D4-2EBC-4CEB-8EA3-FB64F5CEF371}" destId="{6306F102-CB81-4433-AA21-CAFE38C15F7D}" srcOrd="0" destOrd="0" presId="urn:microsoft.com/office/officeart/2005/8/layout/hList9"/>
    <dgm:cxn modelId="{AC831D32-D36E-415D-A2A9-1063FABAED11}" type="presParOf" srcId="{B75036D4-2EBC-4CEB-8EA3-FB64F5CEF371}" destId="{69AE3F5F-5044-406A-8516-ADD8BDE803C7}" srcOrd="1" destOrd="0" presId="urn:microsoft.com/office/officeart/2005/8/layout/hList9"/>
    <dgm:cxn modelId="{E1801EEE-AD85-469D-A63B-36E7149C0438}" type="presParOf" srcId="{CE37B220-7E14-4F14-B0CC-9D09EF17D48F}" destId="{C4BCDF47-99D2-4BAE-AD27-346065F1187A}" srcOrd="2" destOrd="0" presId="urn:microsoft.com/office/officeart/2005/8/layout/hList9"/>
    <dgm:cxn modelId="{C3F09453-F018-4D6D-98C8-19C9B7A5D71D}" type="presParOf" srcId="{C4BCDF47-99D2-4BAE-AD27-346065F1187A}" destId="{C1A31F2F-6037-4C72-ACEB-FB063382A50B}" srcOrd="0" destOrd="0" presId="urn:microsoft.com/office/officeart/2005/8/layout/hList9"/>
    <dgm:cxn modelId="{C3D95552-F29F-4BEB-BE7A-2FC53CF02BA0}" type="presParOf" srcId="{C4BCDF47-99D2-4BAE-AD27-346065F1187A}" destId="{EC59983D-8970-4814-8AF1-2C1A3D6D121C}" srcOrd="1" destOrd="0" presId="urn:microsoft.com/office/officeart/2005/8/layout/hList9"/>
    <dgm:cxn modelId="{DFACEDEB-EA6D-4419-97F5-BB415917BFA0}" type="presParOf" srcId="{8E55093C-AFEF-4978-B67E-3524EAD99097}" destId="{91B041CC-0D24-45D7-B357-280C1A370623}" srcOrd="2" destOrd="0" presId="urn:microsoft.com/office/officeart/2005/8/layout/hList9"/>
    <dgm:cxn modelId="{1073E7B3-E202-4F47-AE55-68FD5C4A5DE5}" type="presParOf" srcId="{8E55093C-AFEF-4978-B67E-3524EAD99097}" destId="{5EC95D27-14D9-41CC-B162-B0165E776C63}" srcOrd="3" destOrd="0" presId="urn:microsoft.com/office/officeart/2005/8/layout/hList9"/>
    <dgm:cxn modelId="{C8D7CE82-35F7-446C-861D-2AAB2823F9CF}" type="presParOf" srcId="{8E55093C-AFEF-4978-B67E-3524EAD99097}" destId="{FB4BA6AB-7BBC-4E35-9224-D390BF99FB01}" srcOrd="4" destOrd="0" presId="urn:microsoft.com/office/officeart/2005/8/layout/hList9"/>
    <dgm:cxn modelId="{1C7CD820-C8BB-4A50-A3C6-2E576E2C8B65}" type="presParOf" srcId="{8E55093C-AFEF-4978-B67E-3524EAD99097}" destId="{F3C78B01-4D09-463B-8167-FB28280258C0}" srcOrd="5" destOrd="0" presId="urn:microsoft.com/office/officeart/2005/8/layout/hList9"/>
    <dgm:cxn modelId="{812CD6A0-D09F-4887-9C13-A436AE918479}" type="presParOf" srcId="{8E55093C-AFEF-4978-B67E-3524EAD99097}" destId="{18C98A23-F768-4CBF-B1E7-4151DB887F42}" srcOrd="6" destOrd="0" presId="urn:microsoft.com/office/officeart/2005/8/layout/hList9"/>
    <dgm:cxn modelId="{DF42777B-EF38-4EB5-B71D-1EBB7138D01F}" type="presParOf" srcId="{18C98A23-F768-4CBF-B1E7-4151DB887F42}" destId="{1EAA20BA-2281-4862-BB66-A2732432C029}" srcOrd="0" destOrd="0" presId="urn:microsoft.com/office/officeart/2005/8/layout/hList9"/>
    <dgm:cxn modelId="{F60A1C14-8130-4917-93A7-BD9A76FA709B}" type="presParOf" srcId="{18C98A23-F768-4CBF-B1E7-4151DB887F42}" destId="{C4CCF204-A747-492D-A482-32F3E32826E4}" srcOrd="1" destOrd="0" presId="urn:microsoft.com/office/officeart/2005/8/layout/hList9"/>
    <dgm:cxn modelId="{6F65E262-B42E-4E0D-88C2-846D2FEF60BA}" type="presParOf" srcId="{C4CCF204-A747-492D-A482-32F3E32826E4}" destId="{49998323-E3D0-496B-B202-EBAFE0B10575}" srcOrd="0" destOrd="0" presId="urn:microsoft.com/office/officeart/2005/8/layout/hList9"/>
    <dgm:cxn modelId="{10E39879-7C96-42C9-A225-85398A871843}" type="presParOf" srcId="{C4CCF204-A747-492D-A482-32F3E32826E4}" destId="{D03E8E40-55AC-499C-8AED-C736D55C2E98}" srcOrd="1" destOrd="0" presId="urn:microsoft.com/office/officeart/2005/8/layout/hList9"/>
    <dgm:cxn modelId="{8A053B1D-EB6E-4CF5-8F89-2256C1748DDD}" type="presParOf" srcId="{18C98A23-F768-4CBF-B1E7-4151DB887F42}" destId="{2C78850C-BD56-4DB7-ACF9-93B053F4EF42}" srcOrd="2" destOrd="0" presId="urn:microsoft.com/office/officeart/2005/8/layout/hList9"/>
    <dgm:cxn modelId="{EAA9FDF7-8E7F-4346-8795-9DFA6A503819}" type="presParOf" srcId="{2C78850C-BD56-4DB7-ACF9-93B053F4EF42}" destId="{D5CBBE8A-10B4-4C34-9F9A-58A0D06A5518}" srcOrd="0" destOrd="0" presId="urn:microsoft.com/office/officeart/2005/8/layout/hList9"/>
    <dgm:cxn modelId="{04A6F7D9-B6AD-48D6-A93D-DE6DEE202661}" type="presParOf" srcId="{2C78850C-BD56-4DB7-ACF9-93B053F4EF42}" destId="{0B3FB439-4CEA-42FF-B1F2-7A433B03F6D6}" srcOrd="1" destOrd="0" presId="urn:microsoft.com/office/officeart/2005/8/layout/hList9"/>
    <dgm:cxn modelId="{7BE6A069-BA2B-4F86-A3B4-5218B0DD6957}" type="presParOf" srcId="{8E55093C-AFEF-4978-B67E-3524EAD99097}" destId="{701AFA3F-3F72-44B4-8824-CA47B96FAC47}" srcOrd="7" destOrd="0" presId="urn:microsoft.com/office/officeart/2005/8/layout/hList9"/>
    <dgm:cxn modelId="{CAFF60DF-097E-4F73-921D-7B3DBCF8527B}" type="presParOf" srcId="{8E55093C-AFEF-4978-B67E-3524EAD99097}" destId="{70272AD9-244B-49CB-893F-F6F15EE766FC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539894-F6AE-441F-90A5-541794D5C3A3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 phldr="1"/>
      <dgm:spPr/>
    </dgm:pt>
    <dgm:pt modelId="{63919BF3-F1C7-455F-A852-DC62622C43C6}">
      <dgm:prSet phldrT="[Texto]"/>
      <dgm:spPr/>
      <dgm:t>
        <a:bodyPr/>
        <a:lstStyle/>
        <a:p>
          <a:r>
            <a:rPr lang="es-ES" dirty="0"/>
            <a:t>Sistema de Protección Integral de Derechos. </a:t>
          </a:r>
        </a:p>
        <a:p>
          <a:r>
            <a:rPr lang="es-ES" dirty="0"/>
            <a:t>Ley Nacional 26.061</a:t>
          </a:r>
        </a:p>
      </dgm:t>
    </dgm:pt>
    <dgm:pt modelId="{AC8D43E3-5932-4E41-B6E5-325C65B7FF9C}" type="parTrans" cxnId="{70A4E8DD-CB1D-498D-BA1B-515EA96AD73E}">
      <dgm:prSet/>
      <dgm:spPr/>
      <dgm:t>
        <a:bodyPr/>
        <a:lstStyle/>
        <a:p>
          <a:endParaRPr lang="es-ES"/>
        </a:p>
      </dgm:t>
    </dgm:pt>
    <dgm:pt modelId="{6C1FA661-CC14-4654-922C-1B80756337C7}" type="sibTrans" cxnId="{70A4E8DD-CB1D-498D-BA1B-515EA96AD73E}">
      <dgm:prSet/>
      <dgm:spPr/>
      <dgm:t>
        <a:bodyPr/>
        <a:lstStyle/>
        <a:p>
          <a:endParaRPr lang="es-ES"/>
        </a:p>
      </dgm:t>
    </dgm:pt>
    <dgm:pt modelId="{9DF77DA4-213B-486F-B42C-A92897B2ABBC}">
      <dgm:prSet phldrT="[Texto]"/>
      <dgm:spPr/>
      <dgm:t>
        <a:bodyPr/>
        <a:lstStyle/>
        <a:p>
          <a:r>
            <a:rPr lang="es-ES" dirty="0"/>
            <a:t>Sistema Público de Educación.</a:t>
          </a:r>
        </a:p>
        <a:p>
          <a:r>
            <a:rPr lang="es-ES" dirty="0"/>
            <a:t>Obligatoriedad de los tres niveles.</a:t>
          </a:r>
        </a:p>
      </dgm:t>
    </dgm:pt>
    <dgm:pt modelId="{60F52CA6-BFC1-4EBA-80AD-D2D514828271}" type="parTrans" cxnId="{30CD01E5-270C-47D5-8C2C-2DA568149565}">
      <dgm:prSet/>
      <dgm:spPr/>
      <dgm:t>
        <a:bodyPr/>
        <a:lstStyle/>
        <a:p>
          <a:endParaRPr lang="es-ES"/>
        </a:p>
      </dgm:t>
    </dgm:pt>
    <dgm:pt modelId="{7D9DEAE9-9CB5-484D-94FB-F2EF76B68DD6}" type="sibTrans" cxnId="{30CD01E5-270C-47D5-8C2C-2DA568149565}">
      <dgm:prSet/>
      <dgm:spPr/>
      <dgm:t>
        <a:bodyPr/>
        <a:lstStyle/>
        <a:p>
          <a:endParaRPr lang="es-ES"/>
        </a:p>
      </dgm:t>
    </dgm:pt>
    <dgm:pt modelId="{896D3572-6B82-4261-83D1-A216C2FDAF98}">
      <dgm:prSet phldrT="[Texto]"/>
      <dgm:spPr/>
      <dgm:t>
        <a:bodyPr/>
        <a:lstStyle/>
        <a:p>
          <a:r>
            <a:rPr lang="es-ES" dirty="0"/>
            <a:t>Sistema Público de Salud.</a:t>
          </a:r>
        </a:p>
        <a:p>
          <a:r>
            <a:rPr lang="es-ES" dirty="0"/>
            <a:t>Prioridad Atención Primaria</a:t>
          </a:r>
        </a:p>
      </dgm:t>
    </dgm:pt>
    <dgm:pt modelId="{8EF4D888-E70D-4023-8E04-7AE2292274F7}" type="parTrans" cxnId="{705616B0-6D45-4626-A160-27335DF6973C}">
      <dgm:prSet/>
      <dgm:spPr/>
      <dgm:t>
        <a:bodyPr/>
        <a:lstStyle/>
        <a:p>
          <a:endParaRPr lang="es-ES"/>
        </a:p>
      </dgm:t>
    </dgm:pt>
    <dgm:pt modelId="{15DE9723-1E18-4294-B937-9F147D5B5515}" type="sibTrans" cxnId="{705616B0-6D45-4626-A160-27335DF6973C}">
      <dgm:prSet/>
      <dgm:spPr/>
      <dgm:t>
        <a:bodyPr/>
        <a:lstStyle/>
        <a:p>
          <a:endParaRPr lang="es-ES"/>
        </a:p>
      </dgm:t>
    </dgm:pt>
    <dgm:pt modelId="{A5583317-997C-42A6-BC3C-8A63F27BAB8E}" type="pres">
      <dgm:prSet presAssocID="{60539894-F6AE-441F-90A5-541794D5C3A3}" presName="compositeShape" presStyleCnt="0">
        <dgm:presLayoutVars>
          <dgm:chMax val="7"/>
          <dgm:dir/>
          <dgm:resizeHandles val="exact"/>
        </dgm:presLayoutVars>
      </dgm:prSet>
      <dgm:spPr/>
    </dgm:pt>
    <dgm:pt modelId="{1717284F-CED6-4F48-874B-BFB33DC558F0}" type="pres">
      <dgm:prSet presAssocID="{63919BF3-F1C7-455F-A852-DC62622C43C6}" presName="circ1" presStyleLbl="vennNode1" presStyleIdx="0" presStyleCnt="3"/>
      <dgm:spPr/>
    </dgm:pt>
    <dgm:pt modelId="{92864726-AD8C-42D6-BADC-1A3384D880A8}" type="pres">
      <dgm:prSet presAssocID="{63919BF3-F1C7-455F-A852-DC62622C43C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8143A88-B9F6-4A31-9408-B1C086806EBF}" type="pres">
      <dgm:prSet presAssocID="{9DF77DA4-213B-486F-B42C-A92897B2ABBC}" presName="circ2" presStyleLbl="vennNode1" presStyleIdx="1" presStyleCnt="3"/>
      <dgm:spPr/>
    </dgm:pt>
    <dgm:pt modelId="{9B7D21EB-3AED-4555-826F-466B74B4649E}" type="pres">
      <dgm:prSet presAssocID="{9DF77DA4-213B-486F-B42C-A92897B2ABB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B1F5008-F3F1-41A2-93F4-FBC0BD1B31B7}" type="pres">
      <dgm:prSet presAssocID="{896D3572-6B82-4261-83D1-A216C2FDAF98}" presName="circ3" presStyleLbl="vennNode1" presStyleIdx="2" presStyleCnt="3"/>
      <dgm:spPr/>
    </dgm:pt>
    <dgm:pt modelId="{F9BD7ED4-5A9C-43C2-A365-E67BF8A98308}" type="pres">
      <dgm:prSet presAssocID="{896D3572-6B82-4261-83D1-A216C2FDAF9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DE010FA8-B8C5-484A-B685-8828B5C03490}" type="presOf" srcId="{63919BF3-F1C7-455F-A852-DC62622C43C6}" destId="{92864726-AD8C-42D6-BADC-1A3384D880A8}" srcOrd="1" destOrd="0" presId="urn:microsoft.com/office/officeart/2005/8/layout/venn1"/>
    <dgm:cxn modelId="{7E6A3A3A-01C6-413E-B136-EDA9E9BB456B}" type="presOf" srcId="{9DF77DA4-213B-486F-B42C-A92897B2ABBC}" destId="{9B7D21EB-3AED-4555-826F-466B74B4649E}" srcOrd="1" destOrd="0" presId="urn:microsoft.com/office/officeart/2005/8/layout/venn1"/>
    <dgm:cxn modelId="{705616B0-6D45-4626-A160-27335DF6973C}" srcId="{60539894-F6AE-441F-90A5-541794D5C3A3}" destId="{896D3572-6B82-4261-83D1-A216C2FDAF98}" srcOrd="2" destOrd="0" parTransId="{8EF4D888-E70D-4023-8E04-7AE2292274F7}" sibTransId="{15DE9723-1E18-4294-B937-9F147D5B5515}"/>
    <dgm:cxn modelId="{30CD01E5-270C-47D5-8C2C-2DA568149565}" srcId="{60539894-F6AE-441F-90A5-541794D5C3A3}" destId="{9DF77DA4-213B-486F-B42C-A92897B2ABBC}" srcOrd="1" destOrd="0" parTransId="{60F52CA6-BFC1-4EBA-80AD-D2D514828271}" sibTransId="{7D9DEAE9-9CB5-484D-94FB-F2EF76B68DD6}"/>
    <dgm:cxn modelId="{80251F0B-A71C-46EB-B190-93F271C55C24}" type="presOf" srcId="{896D3572-6B82-4261-83D1-A216C2FDAF98}" destId="{F9BD7ED4-5A9C-43C2-A365-E67BF8A98308}" srcOrd="1" destOrd="0" presId="urn:microsoft.com/office/officeart/2005/8/layout/venn1"/>
    <dgm:cxn modelId="{987883A8-FD35-4D93-BFB8-275BF6C8D2C7}" type="presOf" srcId="{896D3572-6B82-4261-83D1-A216C2FDAF98}" destId="{3B1F5008-F3F1-41A2-93F4-FBC0BD1B31B7}" srcOrd="0" destOrd="0" presId="urn:microsoft.com/office/officeart/2005/8/layout/venn1"/>
    <dgm:cxn modelId="{4B3B63A3-F5B5-425E-837B-C9296E38B830}" type="presOf" srcId="{9DF77DA4-213B-486F-B42C-A92897B2ABBC}" destId="{E8143A88-B9F6-4A31-9408-B1C086806EBF}" srcOrd="0" destOrd="0" presId="urn:microsoft.com/office/officeart/2005/8/layout/venn1"/>
    <dgm:cxn modelId="{70A4E8DD-CB1D-498D-BA1B-515EA96AD73E}" srcId="{60539894-F6AE-441F-90A5-541794D5C3A3}" destId="{63919BF3-F1C7-455F-A852-DC62622C43C6}" srcOrd="0" destOrd="0" parTransId="{AC8D43E3-5932-4E41-B6E5-325C65B7FF9C}" sibTransId="{6C1FA661-CC14-4654-922C-1B80756337C7}"/>
    <dgm:cxn modelId="{3C45B24F-0BA8-40B5-A443-656378518C51}" type="presOf" srcId="{63919BF3-F1C7-455F-A852-DC62622C43C6}" destId="{1717284F-CED6-4F48-874B-BFB33DC558F0}" srcOrd="0" destOrd="0" presId="urn:microsoft.com/office/officeart/2005/8/layout/venn1"/>
    <dgm:cxn modelId="{64D76535-3A7A-427B-BED6-13C26F385ACC}" type="presOf" srcId="{60539894-F6AE-441F-90A5-541794D5C3A3}" destId="{A5583317-997C-42A6-BC3C-8A63F27BAB8E}" srcOrd="0" destOrd="0" presId="urn:microsoft.com/office/officeart/2005/8/layout/venn1"/>
    <dgm:cxn modelId="{63AA406E-5C37-4B86-957E-5AF9F53090A6}" type="presParOf" srcId="{A5583317-997C-42A6-BC3C-8A63F27BAB8E}" destId="{1717284F-CED6-4F48-874B-BFB33DC558F0}" srcOrd="0" destOrd="0" presId="urn:microsoft.com/office/officeart/2005/8/layout/venn1"/>
    <dgm:cxn modelId="{ADEED843-A062-4757-88C7-CE931CF6DC50}" type="presParOf" srcId="{A5583317-997C-42A6-BC3C-8A63F27BAB8E}" destId="{92864726-AD8C-42D6-BADC-1A3384D880A8}" srcOrd="1" destOrd="0" presId="urn:microsoft.com/office/officeart/2005/8/layout/venn1"/>
    <dgm:cxn modelId="{645FB3F8-C9F7-4DA1-8A58-1A558643B89F}" type="presParOf" srcId="{A5583317-997C-42A6-BC3C-8A63F27BAB8E}" destId="{E8143A88-B9F6-4A31-9408-B1C086806EBF}" srcOrd="2" destOrd="0" presId="urn:microsoft.com/office/officeart/2005/8/layout/venn1"/>
    <dgm:cxn modelId="{4786B429-1810-4268-9F1B-92C8FAF92AE6}" type="presParOf" srcId="{A5583317-997C-42A6-BC3C-8A63F27BAB8E}" destId="{9B7D21EB-3AED-4555-826F-466B74B4649E}" srcOrd="3" destOrd="0" presId="urn:microsoft.com/office/officeart/2005/8/layout/venn1"/>
    <dgm:cxn modelId="{413B9955-2E75-4A56-9FC6-B1650C44F534}" type="presParOf" srcId="{A5583317-997C-42A6-BC3C-8A63F27BAB8E}" destId="{3B1F5008-F3F1-41A2-93F4-FBC0BD1B31B7}" srcOrd="4" destOrd="0" presId="urn:microsoft.com/office/officeart/2005/8/layout/venn1"/>
    <dgm:cxn modelId="{7E2FCB34-11CA-4CD0-85C9-DD63BBCFD2EB}" type="presParOf" srcId="{A5583317-997C-42A6-BC3C-8A63F27BAB8E}" destId="{F9BD7ED4-5A9C-43C2-A365-E67BF8A9830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D2A9B2-1FE7-4CE0-9D4C-5307948D042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7E27414-3647-43A3-BA10-AA417CCE5F9A}">
      <dgm:prSet phldrT="[Texto]"/>
      <dgm:spPr/>
      <dgm:t>
        <a:bodyPr/>
        <a:lstStyle/>
        <a:p>
          <a:r>
            <a:rPr lang="es-ES" dirty="0"/>
            <a:t>Salud</a:t>
          </a:r>
        </a:p>
      </dgm:t>
    </dgm:pt>
    <dgm:pt modelId="{5C1AEB52-24A9-4D68-87EE-893F12F4F05F}" type="parTrans" cxnId="{753E79E2-0601-4AB9-B84E-CB4EC9E09B4B}">
      <dgm:prSet/>
      <dgm:spPr/>
      <dgm:t>
        <a:bodyPr/>
        <a:lstStyle/>
        <a:p>
          <a:endParaRPr lang="es-ES"/>
        </a:p>
      </dgm:t>
    </dgm:pt>
    <dgm:pt modelId="{45831713-AFD2-4613-A0C1-F2BB82EF4243}" type="sibTrans" cxnId="{753E79E2-0601-4AB9-B84E-CB4EC9E09B4B}">
      <dgm:prSet/>
      <dgm:spPr/>
      <dgm:t>
        <a:bodyPr/>
        <a:lstStyle/>
        <a:p>
          <a:endParaRPr lang="es-ES"/>
        </a:p>
      </dgm:t>
    </dgm:pt>
    <dgm:pt modelId="{182A371D-DB82-49FE-8BB2-849440D4AC54}">
      <dgm:prSet phldrT="[Texto]"/>
      <dgm:spPr/>
      <dgm:t>
        <a:bodyPr/>
        <a:lstStyle/>
        <a:p>
          <a:r>
            <a:rPr lang="es-ES" dirty="0"/>
            <a:t>Ejercicio de Derechos</a:t>
          </a:r>
        </a:p>
      </dgm:t>
    </dgm:pt>
    <dgm:pt modelId="{ADED534B-06C4-4ED4-ABAF-72B3470C6F02}" type="parTrans" cxnId="{899B29BA-132B-408F-A670-345DC7F21CD8}">
      <dgm:prSet/>
      <dgm:spPr/>
      <dgm:t>
        <a:bodyPr/>
        <a:lstStyle/>
        <a:p>
          <a:endParaRPr lang="es-ES"/>
        </a:p>
      </dgm:t>
    </dgm:pt>
    <dgm:pt modelId="{29E81EE8-1F04-4BEB-8888-8682FFB9F6F4}" type="sibTrans" cxnId="{899B29BA-132B-408F-A670-345DC7F21CD8}">
      <dgm:prSet/>
      <dgm:spPr/>
      <dgm:t>
        <a:bodyPr/>
        <a:lstStyle/>
        <a:p>
          <a:endParaRPr lang="es-ES"/>
        </a:p>
      </dgm:t>
    </dgm:pt>
    <dgm:pt modelId="{BD5A0D91-A2D3-4C5D-8AC7-3E1F793C3F54}">
      <dgm:prSet phldrT="[Texto]"/>
      <dgm:spPr/>
      <dgm:t>
        <a:bodyPr/>
        <a:lstStyle/>
        <a:p>
          <a:r>
            <a:rPr lang="es-ES" dirty="0"/>
            <a:t>Autonomía Progresiva</a:t>
          </a:r>
        </a:p>
      </dgm:t>
    </dgm:pt>
    <dgm:pt modelId="{399365A7-6457-4E9D-B1A2-ACF232C1028E}" type="parTrans" cxnId="{A16A13DD-8361-4CC2-86BC-4D88E4C56B17}">
      <dgm:prSet/>
      <dgm:spPr/>
      <dgm:t>
        <a:bodyPr/>
        <a:lstStyle/>
        <a:p>
          <a:endParaRPr lang="es-ES"/>
        </a:p>
      </dgm:t>
    </dgm:pt>
    <dgm:pt modelId="{8CC94979-89E0-48DA-9101-610306FA1E56}" type="sibTrans" cxnId="{A16A13DD-8361-4CC2-86BC-4D88E4C56B17}">
      <dgm:prSet/>
      <dgm:spPr/>
      <dgm:t>
        <a:bodyPr/>
        <a:lstStyle/>
        <a:p>
          <a:endParaRPr lang="es-ES"/>
        </a:p>
      </dgm:t>
    </dgm:pt>
    <dgm:pt modelId="{E99A7C9F-5124-41CD-806D-F17867E96163}">
      <dgm:prSet phldrT="[Texto]"/>
      <dgm:spPr/>
      <dgm:t>
        <a:bodyPr/>
        <a:lstStyle/>
        <a:p>
          <a:r>
            <a:rPr lang="es-ES" dirty="0"/>
            <a:t>Educación</a:t>
          </a:r>
        </a:p>
      </dgm:t>
    </dgm:pt>
    <dgm:pt modelId="{7622DBA3-8AD8-46CD-8770-0BDF44A5F334}" type="parTrans" cxnId="{CFB1E494-51A6-4ADB-BFB6-206641342B64}">
      <dgm:prSet/>
      <dgm:spPr/>
      <dgm:t>
        <a:bodyPr/>
        <a:lstStyle/>
        <a:p>
          <a:endParaRPr lang="es-ES"/>
        </a:p>
      </dgm:t>
    </dgm:pt>
    <dgm:pt modelId="{C4C7E5F5-E8D4-4291-9BE0-D7FCFF8126C4}" type="sibTrans" cxnId="{CFB1E494-51A6-4ADB-BFB6-206641342B64}">
      <dgm:prSet/>
      <dgm:spPr/>
      <dgm:t>
        <a:bodyPr/>
        <a:lstStyle/>
        <a:p>
          <a:endParaRPr lang="es-ES"/>
        </a:p>
      </dgm:t>
    </dgm:pt>
    <dgm:pt modelId="{C2EBDC50-0B50-4063-8CA5-4E404E013645}">
      <dgm:prSet phldrT="[Texto]"/>
      <dgm:spPr/>
      <dgm:t>
        <a:bodyPr/>
        <a:lstStyle/>
        <a:p>
          <a:r>
            <a:rPr lang="es-ES" dirty="0"/>
            <a:t>Garantizar Derechos en la Primera Infancia y Adolescencia</a:t>
          </a:r>
        </a:p>
      </dgm:t>
    </dgm:pt>
    <dgm:pt modelId="{1C2AF89A-478C-40A5-B6C7-5BCE56EEFFA6}" type="parTrans" cxnId="{AEE0F064-6F65-44D2-BF39-E5382AC161E1}">
      <dgm:prSet/>
      <dgm:spPr/>
      <dgm:t>
        <a:bodyPr/>
        <a:lstStyle/>
        <a:p>
          <a:endParaRPr lang="es-ES"/>
        </a:p>
      </dgm:t>
    </dgm:pt>
    <dgm:pt modelId="{334E7F00-FB56-45C4-BC10-C723AC96C755}" type="sibTrans" cxnId="{AEE0F064-6F65-44D2-BF39-E5382AC161E1}">
      <dgm:prSet/>
      <dgm:spPr/>
      <dgm:t>
        <a:bodyPr/>
        <a:lstStyle/>
        <a:p>
          <a:endParaRPr lang="es-ES"/>
        </a:p>
      </dgm:t>
    </dgm:pt>
    <dgm:pt modelId="{BD83B860-6FAD-42F5-861B-5D5776DC7083}">
      <dgm:prSet phldrT="[Texto]"/>
      <dgm:spPr/>
      <dgm:t>
        <a:bodyPr/>
        <a:lstStyle/>
        <a:p>
          <a:r>
            <a:rPr lang="es-ES" dirty="0"/>
            <a:t>Restitución de Derechos – Jóvenes NINI</a:t>
          </a:r>
        </a:p>
      </dgm:t>
    </dgm:pt>
    <dgm:pt modelId="{7C155323-3F51-40BC-899C-6F61B8F1FA88}" type="parTrans" cxnId="{9C094746-032D-4C2C-9BBE-029E61804097}">
      <dgm:prSet/>
      <dgm:spPr/>
      <dgm:t>
        <a:bodyPr/>
        <a:lstStyle/>
        <a:p>
          <a:endParaRPr lang="es-ES"/>
        </a:p>
      </dgm:t>
    </dgm:pt>
    <dgm:pt modelId="{9F75AA79-D941-449C-BBDA-B54B1B77191C}" type="sibTrans" cxnId="{9C094746-032D-4C2C-9BBE-029E61804097}">
      <dgm:prSet/>
      <dgm:spPr/>
      <dgm:t>
        <a:bodyPr/>
        <a:lstStyle/>
        <a:p>
          <a:endParaRPr lang="es-ES"/>
        </a:p>
      </dgm:t>
    </dgm:pt>
    <dgm:pt modelId="{93B8B060-08F1-4BE0-BE91-0BA2356B4BBD}" type="pres">
      <dgm:prSet presAssocID="{DFD2A9B2-1FE7-4CE0-9D4C-5307948D0422}" presName="Name0" presStyleCnt="0">
        <dgm:presLayoutVars>
          <dgm:dir/>
          <dgm:animLvl val="lvl"/>
          <dgm:resizeHandles/>
        </dgm:presLayoutVars>
      </dgm:prSet>
      <dgm:spPr/>
    </dgm:pt>
    <dgm:pt modelId="{174820FB-7BE3-42A7-B89B-AE3B361B8D67}" type="pres">
      <dgm:prSet presAssocID="{07E27414-3647-43A3-BA10-AA417CCE5F9A}" presName="linNode" presStyleCnt="0"/>
      <dgm:spPr/>
    </dgm:pt>
    <dgm:pt modelId="{A02BCF71-627A-45DD-A488-1CCC9FEE71AC}" type="pres">
      <dgm:prSet presAssocID="{07E27414-3647-43A3-BA10-AA417CCE5F9A}" presName="parentShp" presStyleLbl="node1" presStyleIdx="0" presStyleCnt="2">
        <dgm:presLayoutVars>
          <dgm:bulletEnabled val="1"/>
        </dgm:presLayoutVars>
      </dgm:prSet>
      <dgm:spPr/>
    </dgm:pt>
    <dgm:pt modelId="{338C2C2A-821D-49F1-A17D-0BB2442C72AD}" type="pres">
      <dgm:prSet presAssocID="{07E27414-3647-43A3-BA10-AA417CCE5F9A}" presName="childShp" presStyleLbl="bgAccFollowNode1" presStyleIdx="0" presStyleCnt="2" custScaleY="156288">
        <dgm:presLayoutVars>
          <dgm:bulletEnabled val="1"/>
        </dgm:presLayoutVars>
      </dgm:prSet>
      <dgm:spPr/>
    </dgm:pt>
    <dgm:pt modelId="{9FFD7007-92F6-4B4D-A7C0-A25874BA5E72}" type="pres">
      <dgm:prSet presAssocID="{45831713-AFD2-4613-A0C1-F2BB82EF4243}" presName="spacing" presStyleCnt="0"/>
      <dgm:spPr/>
    </dgm:pt>
    <dgm:pt modelId="{0C2E584F-9503-4F57-8744-E900623DB798}" type="pres">
      <dgm:prSet presAssocID="{E99A7C9F-5124-41CD-806D-F17867E96163}" presName="linNode" presStyleCnt="0"/>
      <dgm:spPr/>
    </dgm:pt>
    <dgm:pt modelId="{6C96A455-4527-4872-A4CD-2DA63C3F90FF}" type="pres">
      <dgm:prSet presAssocID="{E99A7C9F-5124-41CD-806D-F17867E96163}" presName="parentShp" presStyleLbl="node1" presStyleIdx="1" presStyleCnt="2">
        <dgm:presLayoutVars>
          <dgm:bulletEnabled val="1"/>
        </dgm:presLayoutVars>
      </dgm:prSet>
      <dgm:spPr/>
    </dgm:pt>
    <dgm:pt modelId="{84FC4831-7DC5-40D2-8343-532B3BCC2FC2}" type="pres">
      <dgm:prSet presAssocID="{E99A7C9F-5124-41CD-806D-F17867E96163}" presName="childShp" presStyleLbl="bgAccFollowNode1" presStyleIdx="1" presStyleCnt="2" custScaleY="132063">
        <dgm:presLayoutVars>
          <dgm:bulletEnabled val="1"/>
        </dgm:presLayoutVars>
      </dgm:prSet>
      <dgm:spPr/>
    </dgm:pt>
  </dgm:ptLst>
  <dgm:cxnLst>
    <dgm:cxn modelId="{9C094746-032D-4C2C-9BBE-029E61804097}" srcId="{E99A7C9F-5124-41CD-806D-F17867E96163}" destId="{BD83B860-6FAD-42F5-861B-5D5776DC7083}" srcOrd="1" destOrd="0" parTransId="{7C155323-3F51-40BC-899C-6F61B8F1FA88}" sibTransId="{9F75AA79-D941-449C-BBDA-B54B1B77191C}"/>
    <dgm:cxn modelId="{8812DAFF-D7BF-4B20-96C9-CB7D1274563D}" type="presOf" srcId="{BD83B860-6FAD-42F5-861B-5D5776DC7083}" destId="{84FC4831-7DC5-40D2-8343-532B3BCC2FC2}" srcOrd="0" destOrd="1" presId="urn:microsoft.com/office/officeart/2005/8/layout/vList6"/>
    <dgm:cxn modelId="{A16A13DD-8361-4CC2-86BC-4D88E4C56B17}" srcId="{07E27414-3647-43A3-BA10-AA417CCE5F9A}" destId="{BD5A0D91-A2D3-4C5D-8AC7-3E1F793C3F54}" srcOrd="1" destOrd="0" parTransId="{399365A7-6457-4E9D-B1A2-ACF232C1028E}" sibTransId="{8CC94979-89E0-48DA-9101-610306FA1E56}"/>
    <dgm:cxn modelId="{24A889C8-8186-4B01-AFEC-3A1C1DBF9AC6}" type="presOf" srcId="{BD5A0D91-A2D3-4C5D-8AC7-3E1F793C3F54}" destId="{338C2C2A-821D-49F1-A17D-0BB2442C72AD}" srcOrd="0" destOrd="1" presId="urn:microsoft.com/office/officeart/2005/8/layout/vList6"/>
    <dgm:cxn modelId="{899B29BA-132B-408F-A670-345DC7F21CD8}" srcId="{07E27414-3647-43A3-BA10-AA417CCE5F9A}" destId="{182A371D-DB82-49FE-8BB2-849440D4AC54}" srcOrd="0" destOrd="0" parTransId="{ADED534B-06C4-4ED4-ABAF-72B3470C6F02}" sibTransId="{29E81EE8-1F04-4BEB-8888-8682FFB9F6F4}"/>
    <dgm:cxn modelId="{36026555-D54C-4214-A7D3-BEDBBB2CED5E}" type="presOf" srcId="{E99A7C9F-5124-41CD-806D-F17867E96163}" destId="{6C96A455-4527-4872-A4CD-2DA63C3F90FF}" srcOrd="0" destOrd="0" presId="urn:microsoft.com/office/officeart/2005/8/layout/vList6"/>
    <dgm:cxn modelId="{CB9D4E64-5775-4F42-883F-C92B01E5F3A7}" type="presOf" srcId="{07E27414-3647-43A3-BA10-AA417CCE5F9A}" destId="{A02BCF71-627A-45DD-A488-1CCC9FEE71AC}" srcOrd="0" destOrd="0" presId="urn:microsoft.com/office/officeart/2005/8/layout/vList6"/>
    <dgm:cxn modelId="{753E79E2-0601-4AB9-B84E-CB4EC9E09B4B}" srcId="{DFD2A9B2-1FE7-4CE0-9D4C-5307948D0422}" destId="{07E27414-3647-43A3-BA10-AA417CCE5F9A}" srcOrd="0" destOrd="0" parTransId="{5C1AEB52-24A9-4D68-87EE-893F12F4F05F}" sibTransId="{45831713-AFD2-4613-A0C1-F2BB82EF4243}"/>
    <dgm:cxn modelId="{AEE0F064-6F65-44D2-BF39-E5382AC161E1}" srcId="{E99A7C9F-5124-41CD-806D-F17867E96163}" destId="{C2EBDC50-0B50-4063-8CA5-4E404E013645}" srcOrd="0" destOrd="0" parTransId="{1C2AF89A-478C-40A5-B6C7-5BCE56EEFFA6}" sibTransId="{334E7F00-FB56-45C4-BC10-C723AC96C755}"/>
    <dgm:cxn modelId="{DC95BA91-DBC3-40CD-A89A-ADC388FF0B38}" type="presOf" srcId="{182A371D-DB82-49FE-8BB2-849440D4AC54}" destId="{338C2C2A-821D-49F1-A17D-0BB2442C72AD}" srcOrd="0" destOrd="0" presId="urn:microsoft.com/office/officeart/2005/8/layout/vList6"/>
    <dgm:cxn modelId="{CFB1E494-51A6-4ADB-BFB6-206641342B64}" srcId="{DFD2A9B2-1FE7-4CE0-9D4C-5307948D0422}" destId="{E99A7C9F-5124-41CD-806D-F17867E96163}" srcOrd="1" destOrd="0" parTransId="{7622DBA3-8AD8-46CD-8770-0BDF44A5F334}" sibTransId="{C4C7E5F5-E8D4-4291-9BE0-D7FCFF8126C4}"/>
    <dgm:cxn modelId="{AEAA2F9A-2F6E-4170-AC67-44AE0AE02118}" type="presOf" srcId="{C2EBDC50-0B50-4063-8CA5-4E404E013645}" destId="{84FC4831-7DC5-40D2-8343-532B3BCC2FC2}" srcOrd="0" destOrd="0" presId="urn:microsoft.com/office/officeart/2005/8/layout/vList6"/>
    <dgm:cxn modelId="{388DE2A0-939F-4D3C-B248-B219ED65FB25}" type="presOf" srcId="{DFD2A9B2-1FE7-4CE0-9D4C-5307948D0422}" destId="{93B8B060-08F1-4BE0-BE91-0BA2356B4BBD}" srcOrd="0" destOrd="0" presId="urn:microsoft.com/office/officeart/2005/8/layout/vList6"/>
    <dgm:cxn modelId="{BE7DA1BC-9A3F-4239-A988-C6F657AC7F69}" type="presParOf" srcId="{93B8B060-08F1-4BE0-BE91-0BA2356B4BBD}" destId="{174820FB-7BE3-42A7-B89B-AE3B361B8D67}" srcOrd="0" destOrd="0" presId="urn:microsoft.com/office/officeart/2005/8/layout/vList6"/>
    <dgm:cxn modelId="{E6DA9A17-67A3-4733-97FD-91B178185278}" type="presParOf" srcId="{174820FB-7BE3-42A7-B89B-AE3B361B8D67}" destId="{A02BCF71-627A-45DD-A488-1CCC9FEE71AC}" srcOrd="0" destOrd="0" presId="urn:microsoft.com/office/officeart/2005/8/layout/vList6"/>
    <dgm:cxn modelId="{E0864547-B0AF-4BC0-9A9A-E56E706023E7}" type="presParOf" srcId="{174820FB-7BE3-42A7-B89B-AE3B361B8D67}" destId="{338C2C2A-821D-49F1-A17D-0BB2442C72AD}" srcOrd="1" destOrd="0" presId="urn:microsoft.com/office/officeart/2005/8/layout/vList6"/>
    <dgm:cxn modelId="{97CE40A2-89A9-4C12-8262-5CB12CD0772B}" type="presParOf" srcId="{93B8B060-08F1-4BE0-BE91-0BA2356B4BBD}" destId="{9FFD7007-92F6-4B4D-A7C0-A25874BA5E72}" srcOrd="1" destOrd="0" presId="urn:microsoft.com/office/officeart/2005/8/layout/vList6"/>
    <dgm:cxn modelId="{AE5032B2-D033-4A9E-A49D-579825F17AAE}" type="presParOf" srcId="{93B8B060-08F1-4BE0-BE91-0BA2356B4BBD}" destId="{0C2E584F-9503-4F57-8744-E900623DB798}" srcOrd="2" destOrd="0" presId="urn:microsoft.com/office/officeart/2005/8/layout/vList6"/>
    <dgm:cxn modelId="{114A3D87-0581-4620-BC21-6E2CE5586B4A}" type="presParOf" srcId="{0C2E584F-9503-4F57-8744-E900623DB798}" destId="{6C96A455-4527-4872-A4CD-2DA63C3F90FF}" srcOrd="0" destOrd="0" presId="urn:microsoft.com/office/officeart/2005/8/layout/vList6"/>
    <dgm:cxn modelId="{B55C0C95-FE64-499D-862D-E2FCC22D4904}" type="presParOf" srcId="{0C2E584F-9503-4F57-8744-E900623DB798}" destId="{84FC4831-7DC5-40D2-8343-532B3BCC2FC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6F102-CB81-4433-AA21-CAFE38C15F7D}">
      <dsp:nvSpPr>
        <dsp:cNvPr id="0" name=""/>
        <dsp:cNvSpPr/>
      </dsp:nvSpPr>
      <dsp:spPr>
        <a:xfrm>
          <a:off x="2332123" y="224744"/>
          <a:ext cx="3719457" cy="17909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6464" rIns="156464" bIns="15646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 dirty="0"/>
            <a:t>Artículo 24</a:t>
          </a:r>
        </a:p>
      </dsp:txBody>
      <dsp:txXfrm>
        <a:off x="2927237" y="224744"/>
        <a:ext cx="3124344" cy="1790986"/>
      </dsp:txXfrm>
    </dsp:sp>
    <dsp:sp modelId="{C1A31F2F-6037-4C72-ACEB-FB063382A50B}">
      <dsp:nvSpPr>
        <dsp:cNvPr id="0" name=""/>
        <dsp:cNvSpPr/>
      </dsp:nvSpPr>
      <dsp:spPr>
        <a:xfrm>
          <a:off x="2218694" y="1940760"/>
          <a:ext cx="3835534" cy="22843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Los Estados partes reconocen el derecho del niño al disfrute del más alto nivel posible de salud….</a:t>
          </a:r>
        </a:p>
      </dsp:txBody>
      <dsp:txXfrm>
        <a:off x="2832380" y="1940760"/>
        <a:ext cx="3221848" cy="2284349"/>
      </dsp:txXfrm>
    </dsp:sp>
    <dsp:sp modelId="{5EC95D27-14D9-41CC-B162-B0165E776C63}">
      <dsp:nvSpPr>
        <dsp:cNvPr id="0" name=""/>
        <dsp:cNvSpPr/>
      </dsp:nvSpPr>
      <dsp:spPr>
        <a:xfrm>
          <a:off x="736469" y="82767"/>
          <a:ext cx="2032273" cy="20653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 dirty="0"/>
            <a:t>Salud</a:t>
          </a:r>
        </a:p>
      </dsp:txBody>
      <dsp:txXfrm>
        <a:off x="1034088" y="385223"/>
        <a:ext cx="1437035" cy="1460388"/>
      </dsp:txXfrm>
    </dsp:sp>
    <dsp:sp modelId="{49998323-E3D0-496B-B202-EBAFE0B10575}">
      <dsp:nvSpPr>
        <dsp:cNvPr id="0" name=""/>
        <dsp:cNvSpPr/>
      </dsp:nvSpPr>
      <dsp:spPr>
        <a:xfrm>
          <a:off x="7968900" y="188476"/>
          <a:ext cx="3242437" cy="17909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6464" rIns="156464" bIns="15646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 dirty="0"/>
            <a:t>Artículo 28</a:t>
          </a:r>
        </a:p>
      </dsp:txBody>
      <dsp:txXfrm>
        <a:off x="8487690" y="188476"/>
        <a:ext cx="2723647" cy="1790986"/>
      </dsp:txXfrm>
    </dsp:sp>
    <dsp:sp modelId="{D5CBBE8A-10B4-4C34-9F9A-58A0D06A5518}">
      <dsp:nvSpPr>
        <dsp:cNvPr id="0" name=""/>
        <dsp:cNvSpPr/>
      </dsp:nvSpPr>
      <dsp:spPr>
        <a:xfrm>
          <a:off x="7297906" y="1966568"/>
          <a:ext cx="3915405" cy="249317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6464" rIns="156464" bIns="15646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 dirty="0"/>
            <a:t>Los Estados partes reconocen el derecho del niño a la educación, a fin que se pueda ejercer progresivamente y en condiciones de igualdad de oportunidades…..</a:t>
          </a:r>
        </a:p>
      </dsp:txBody>
      <dsp:txXfrm>
        <a:off x="7924371" y="1966568"/>
        <a:ext cx="3288940" cy="2493178"/>
      </dsp:txXfrm>
    </dsp:sp>
    <dsp:sp modelId="{70272AD9-244B-49CB-893F-F6F15EE766FC}">
      <dsp:nvSpPr>
        <dsp:cNvPr id="0" name=""/>
        <dsp:cNvSpPr/>
      </dsp:nvSpPr>
      <dsp:spPr>
        <a:xfrm>
          <a:off x="6439529" y="27901"/>
          <a:ext cx="2031413" cy="20910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 dirty="0"/>
            <a:t>Educación</a:t>
          </a:r>
        </a:p>
      </dsp:txBody>
      <dsp:txXfrm>
        <a:off x="6737023" y="334135"/>
        <a:ext cx="1436425" cy="1478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17284F-CED6-4F48-874B-BFB33DC558F0}">
      <dsp:nvSpPr>
        <dsp:cNvPr id="0" name=""/>
        <dsp:cNvSpPr/>
      </dsp:nvSpPr>
      <dsp:spPr>
        <a:xfrm>
          <a:off x="3751849" y="58806"/>
          <a:ext cx="2822712" cy="2822712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Sistema de Protección Integral de Derechos.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Ley Nacional 26.061</a:t>
          </a:r>
        </a:p>
      </dsp:txBody>
      <dsp:txXfrm>
        <a:off x="4128211" y="552781"/>
        <a:ext cx="2069989" cy="1270220"/>
      </dsp:txXfrm>
    </dsp:sp>
    <dsp:sp modelId="{E8143A88-B9F6-4A31-9408-B1C086806EBF}">
      <dsp:nvSpPr>
        <dsp:cNvPr id="0" name=""/>
        <dsp:cNvSpPr/>
      </dsp:nvSpPr>
      <dsp:spPr>
        <a:xfrm>
          <a:off x="4770378" y="1823001"/>
          <a:ext cx="2822712" cy="282271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Sistema Público de Educación.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Obligatoriedad de los tres niveles.</a:t>
          </a:r>
        </a:p>
      </dsp:txBody>
      <dsp:txXfrm>
        <a:off x="5633658" y="2552202"/>
        <a:ext cx="1693627" cy="1552491"/>
      </dsp:txXfrm>
    </dsp:sp>
    <dsp:sp modelId="{3B1F5008-F3F1-41A2-93F4-FBC0BD1B31B7}">
      <dsp:nvSpPr>
        <dsp:cNvPr id="0" name=""/>
        <dsp:cNvSpPr/>
      </dsp:nvSpPr>
      <dsp:spPr>
        <a:xfrm>
          <a:off x="2733320" y="1823001"/>
          <a:ext cx="2822712" cy="282271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Sistema Público de Salud.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Prioridad Atención Primaria</a:t>
          </a:r>
        </a:p>
      </dsp:txBody>
      <dsp:txXfrm>
        <a:off x="2999126" y="2552202"/>
        <a:ext cx="1693627" cy="15524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8C2C2A-821D-49F1-A17D-0BB2442C72AD}">
      <dsp:nvSpPr>
        <dsp:cNvPr id="0" name=""/>
        <dsp:cNvSpPr/>
      </dsp:nvSpPr>
      <dsp:spPr>
        <a:xfrm>
          <a:off x="4025323" y="1288"/>
          <a:ext cx="6023258" cy="21059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/>
            <a:t>Ejercicio de Derechos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/>
            <a:t>Autonomía Progresiva</a:t>
          </a:r>
        </a:p>
      </dsp:txBody>
      <dsp:txXfrm>
        <a:off x="4025323" y="264527"/>
        <a:ext cx="5233541" cy="1579433"/>
      </dsp:txXfrm>
    </dsp:sp>
    <dsp:sp modelId="{A02BCF71-627A-45DD-A488-1CCC9FEE71AC}">
      <dsp:nvSpPr>
        <dsp:cNvPr id="0" name=""/>
        <dsp:cNvSpPr/>
      </dsp:nvSpPr>
      <dsp:spPr>
        <a:xfrm>
          <a:off x="9817" y="380516"/>
          <a:ext cx="4015505" cy="13474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114300" rIns="228600" bIns="1143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0" kern="1200" dirty="0"/>
            <a:t>Salud</a:t>
          </a:r>
        </a:p>
      </dsp:txBody>
      <dsp:txXfrm>
        <a:off x="75594" y="446293"/>
        <a:ext cx="3883951" cy="1215901"/>
      </dsp:txXfrm>
    </dsp:sp>
    <dsp:sp modelId="{84FC4831-7DC5-40D2-8343-532B3BCC2FC2}">
      <dsp:nvSpPr>
        <dsp:cNvPr id="0" name=""/>
        <dsp:cNvSpPr/>
      </dsp:nvSpPr>
      <dsp:spPr>
        <a:xfrm>
          <a:off x="4024342" y="2241945"/>
          <a:ext cx="6029146" cy="177949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/>
            <a:t>Garantizar Derechos en la Primera Infancia y Adolescencia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/>
            <a:t>Restitución de Derechos – Jóvenes NINI</a:t>
          </a:r>
        </a:p>
      </dsp:txBody>
      <dsp:txXfrm>
        <a:off x="4024342" y="2464381"/>
        <a:ext cx="5361837" cy="1334618"/>
      </dsp:txXfrm>
    </dsp:sp>
    <dsp:sp modelId="{6C96A455-4527-4872-A4CD-2DA63C3F90FF}">
      <dsp:nvSpPr>
        <dsp:cNvPr id="0" name=""/>
        <dsp:cNvSpPr/>
      </dsp:nvSpPr>
      <dsp:spPr>
        <a:xfrm>
          <a:off x="4911" y="2457963"/>
          <a:ext cx="4019430" cy="13474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114300" rIns="228600" bIns="1143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0" kern="1200" dirty="0"/>
            <a:t>Educación</a:t>
          </a:r>
        </a:p>
      </dsp:txBody>
      <dsp:txXfrm>
        <a:off x="70688" y="2523740"/>
        <a:ext cx="3887876" cy="12159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0.11512</cdr:x>
      <cdr:y>0.04159</cdr:y>
    </cdr:from>
    <cdr:to>
      <cdr:x>0.23541</cdr:x>
      <cdr:y>0.12683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875078" y="167298"/>
          <a:ext cx="914400" cy="3429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 algn="ctr">
            <a:lnSpc>
              <a:spcPct val="115000"/>
            </a:lnSpc>
            <a:spcAft>
              <a:spcPts val="1000"/>
            </a:spcAft>
          </a:pPr>
          <a:r>
            <a:rPr lang="es-AR" sz="1200">
              <a:effectLst/>
              <a:ea typeface="Calibri"/>
              <a:cs typeface="Times New Roman"/>
            </a:rPr>
            <a:t>Mujeres</a:t>
          </a:r>
          <a:endParaRPr lang="en-US" sz="1100">
            <a:effectLst/>
            <a:ea typeface="Calibri"/>
            <a:cs typeface="Times New Roman"/>
          </a:endParaRPr>
        </a:p>
      </cdr:txBody>
    </cdr:sp>
  </cdr:relSizeAnchor>
  <cdr:relSizeAnchor xmlns:cdr="http://schemas.openxmlformats.org/drawingml/2006/chartDrawing">
    <cdr:from>
      <cdr:x>0.62028</cdr:x>
      <cdr:y>0.04436</cdr:y>
    </cdr:from>
    <cdr:to>
      <cdr:x>0.74057</cdr:x>
      <cdr:y>0.1296</cdr:y>
    </cdr:to>
    <cdr:sp macro="" textlink="">
      <cdr:nvSpPr>
        <cdr:cNvPr id="3" name="Rectangle 2"/>
        <cdr:cNvSpPr/>
      </cdr:nvSpPr>
      <cdr:spPr>
        <a:xfrm xmlns:a="http://schemas.openxmlformats.org/drawingml/2006/main">
          <a:off x="4715120" y="178435"/>
          <a:ext cx="914400" cy="3429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 algn="ctr">
            <a:lnSpc>
              <a:spcPct val="115000"/>
            </a:lnSpc>
            <a:spcAft>
              <a:spcPts val="1000"/>
            </a:spcAft>
          </a:pPr>
          <a:r>
            <a:rPr lang="es-ES" sz="1200">
              <a:effectLst/>
              <a:ea typeface="Calibri"/>
              <a:cs typeface="Times New Roman"/>
            </a:rPr>
            <a:t>Varones</a:t>
          </a:r>
          <a:endParaRPr lang="en-US" sz="1100">
            <a:effectLst/>
            <a:ea typeface="Calibri"/>
            <a:cs typeface="Times New Roman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940904"/>
            <a:ext cx="10058400" cy="3352800"/>
          </a:xfrm>
        </p:spPr>
        <p:txBody>
          <a:bodyPr>
            <a:normAutofit/>
          </a:bodyPr>
          <a:lstStyle/>
          <a:p>
            <a:pPr algn="ctr"/>
            <a:r>
              <a:rPr lang="es-AR" sz="5200" dirty="0"/>
              <a:t>"El Sistema de Protección integral y sus implicancias específicas en educación y salud"</a:t>
            </a:r>
            <a:endParaRPr lang="es-AR" sz="5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5168347"/>
            <a:ext cx="10058400" cy="887895"/>
          </a:xfrm>
        </p:spPr>
        <p:txBody>
          <a:bodyPr>
            <a:normAutofit/>
          </a:bodyPr>
          <a:lstStyle/>
          <a:p>
            <a:pPr algn="r"/>
            <a:r>
              <a:rPr lang="es-AR" sz="1900" dirty="0"/>
              <a:t>Dr. Norberto </a:t>
            </a:r>
            <a:r>
              <a:rPr lang="es-AR" sz="1900" dirty="0" err="1"/>
              <a:t>Liwski</a:t>
            </a:r>
            <a:endParaRPr lang="es-AR" sz="1900" dirty="0"/>
          </a:p>
          <a:p>
            <a:pPr algn="r"/>
            <a:r>
              <a:rPr lang="es-AR" sz="1900" dirty="0"/>
              <a:t>Córdoba 10 de Noviembre de 2016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Pobreza en Primera Infancia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049655" y="2274570"/>
          <a:ext cx="9124315" cy="3035300"/>
        </p:xfrm>
        <a:graphic>
          <a:graphicData uri="http://schemas.openxmlformats.org/drawingml/2006/table">
            <a:tbl>
              <a:tblPr firstRow="1" firstCol="1" bandRow="1"/>
              <a:tblGrid>
                <a:gridCol w="1522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5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9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27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070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2015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2016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2500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Población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0-4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Pobreza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0-4= 25%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Población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0-4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Pobreza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0-4 = 31%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Argentina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3.764.736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941.184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3.757.709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1.164.889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1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Buenos Aires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1.460.832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365.208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1.451.894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450.087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049655" y="5662414"/>
            <a:ext cx="3710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/>
              <a:t>Fuente: </a:t>
            </a:r>
            <a:r>
              <a:rPr lang="es-AR" dirty="0"/>
              <a:t>CIPEC -UCA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Mortalidad en menores de 5 años</a:t>
            </a:r>
            <a:br>
              <a:rPr lang="es-ES" dirty="0"/>
            </a:br>
            <a:r>
              <a:rPr lang="es-ES" dirty="0"/>
              <a:t>Unicef</a:t>
            </a:r>
            <a:endParaRPr lang="en-US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8018570"/>
              </p:ext>
            </p:extLst>
          </p:nvPr>
        </p:nvGraphicFramePr>
        <p:xfrm>
          <a:off x="2040836" y="2344615"/>
          <a:ext cx="8494642" cy="2863488"/>
        </p:xfrm>
        <a:graphic>
          <a:graphicData uri="http://schemas.openxmlformats.org/drawingml/2006/table">
            <a:tbl>
              <a:tblPr/>
              <a:tblGrid>
                <a:gridCol w="23507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3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12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AÑO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_tradn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Mortalidad menores de 5 años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11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 cada 1000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1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 cada 1000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Educación Inicial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sz="3200" u="sng" dirty="0">
                <a:solidFill>
                  <a:schemeClr val="tx1"/>
                </a:solidFill>
              </a:rPr>
              <a:t>Matrícula</a:t>
            </a:r>
          </a:p>
          <a:p>
            <a:pPr>
              <a:buFont typeface="Wingdings" pitchFamily="2" charset="2"/>
              <a:buChar char="v"/>
            </a:pPr>
            <a:r>
              <a:rPr lang="es-ES" dirty="0">
                <a:solidFill>
                  <a:schemeClr val="tx1"/>
                </a:solidFill>
              </a:rPr>
              <a:t>Matricula de Nivel Inicial año 2015 .(Min. De Educación y Deportes de la Nación)</a:t>
            </a:r>
          </a:p>
          <a:p>
            <a:pPr>
              <a:buFont typeface="Wingdings" pitchFamily="2" charset="2"/>
              <a:buChar char="v"/>
            </a:pPr>
            <a:endParaRPr lang="es-ES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s-ES" sz="3200" u="sng" dirty="0">
                <a:solidFill>
                  <a:schemeClr val="tx1"/>
                </a:solidFill>
              </a:rPr>
              <a:t>Déficit Educativo</a:t>
            </a:r>
          </a:p>
          <a:p>
            <a:pPr>
              <a:buFont typeface="Wingdings" pitchFamily="2" charset="2"/>
              <a:buChar char="v"/>
            </a:pPr>
            <a:r>
              <a:rPr lang="es-ES" dirty="0">
                <a:solidFill>
                  <a:schemeClr val="tx1"/>
                </a:solidFill>
              </a:rPr>
              <a:t>Porcentaje de niños de 3 a 5 años que No Asiste a la escuela. (UCA)</a:t>
            </a:r>
          </a:p>
          <a:p>
            <a:pPr>
              <a:buFont typeface="Wingdings" pitchFamily="2" charset="2"/>
              <a:buChar char="v"/>
            </a:pPr>
            <a:endParaRPr lang="es-ES" dirty="0">
              <a:solidFill>
                <a:schemeClr val="tx1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596855"/>
              </p:ext>
            </p:extLst>
          </p:nvPr>
        </p:nvGraphicFramePr>
        <p:xfrm>
          <a:off x="1364973" y="4628417"/>
          <a:ext cx="9660834" cy="1109774"/>
        </p:xfrm>
        <a:graphic>
          <a:graphicData uri="http://schemas.openxmlformats.org/drawingml/2006/table">
            <a:tbl>
              <a:tblPr/>
              <a:tblGrid>
                <a:gridCol w="2070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8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8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8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81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81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48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8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9716355" y="2179758"/>
          <a:ext cx="1490906" cy="668949"/>
        </p:xfrm>
        <a:graphic>
          <a:graphicData uri="http://schemas.openxmlformats.org/drawingml/2006/table">
            <a:tbl>
              <a:tblPr/>
              <a:tblGrid>
                <a:gridCol w="1490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8949">
                <a:tc>
                  <a:txBody>
                    <a:bodyPr/>
                    <a:lstStyle/>
                    <a:p>
                      <a:pPr algn="r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9835661" y="2368061"/>
            <a:ext cx="1758461" cy="52322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 algn="r" defTabSz="914400" fontAlgn="b"/>
            <a:r>
              <a:rPr lang="en-US" sz="2800" b="1" dirty="0">
                <a:solidFill>
                  <a:srgbClr val="000000"/>
                </a:solidFill>
              </a:rPr>
              <a:t>1.755.953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09003" y="2291249"/>
            <a:ext cx="10058400" cy="1450757"/>
          </a:xfrm>
        </p:spPr>
        <p:txBody>
          <a:bodyPr/>
          <a:lstStyle/>
          <a:p>
            <a:pPr algn="ctr"/>
            <a:r>
              <a:rPr lang="es-ES" dirty="0"/>
              <a:t>Tendencia de la Inversión en Primera Infancia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84388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dirty="0"/>
              <a:t>Clasificación del Gasto Público según clase y franja etaria</a:t>
            </a:r>
            <a:endParaRPr lang="es-AR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1097280" y="2607624"/>
            <a:ext cx="7613068" cy="362355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9515063" y="4907736"/>
            <a:ext cx="22263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/>
              <a:t>Fuente: Crecer juntos para la Primera Infancia. Encuentro Regional de Políticas Integrales. UNICEF.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8868" y="463826"/>
            <a:ext cx="10426812" cy="1273534"/>
          </a:xfrm>
        </p:spPr>
        <p:txBody>
          <a:bodyPr>
            <a:normAutofit fontScale="90000"/>
          </a:bodyPr>
          <a:lstStyle/>
          <a:p>
            <a:r>
              <a:rPr lang="es-AR" dirty="0"/>
              <a:t>Algunos datos de Inversión presupuestaria en Primera Infancia.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788282"/>
              </p:ext>
            </p:extLst>
          </p:nvPr>
        </p:nvGraphicFramePr>
        <p:xfrm>
          <a:off x="1097280" y="2425147"/>
          <a:ext cx="7500732" cy="2729950"/>
        </p:xfrm>
        <a:graphic>
          <a:graphicData uri="http://schemas.openxmlformats.org/drawingml/2006/table">
            <a:tbl>
              <a:tblPr firstRow="1" firstCol="1" bandRow="1"/>
              <a:tblGrid>
                <a:gridCol w="2114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40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2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99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Salud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 PRO.M.I.N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Total Min. Salud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B0F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3%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93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677.335.300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22.544.682.600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998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Desarrollo Social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UDI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Total Min. </a:t>
                      </a:r>
                      <a:r>
                        <a:rPr lang="es-AR" sz="2000" b="1" dirty="0" err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Desarollo</a:t>
                      </a:r>
                      <a:r>
                        <a:rPr lang="es-AR" sz="20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 Social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B0F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8,81%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993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739.440.000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8.839.877.434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99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Educación *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 Educación Inicial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Total DGCyE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 dirty="0">
                          <a:solidFill>
                            <a:srgbClr val="00B0F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7.31%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993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 7.274.548.285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99.456.838.936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AutoShape 1"/>
          <p:cNvSpPr/>
          <p:nvPr/>
        </p:nvSpPr>
        <p:spPr bwMode="auto">
          <a:xfrm>
            <a:off x="8986010" y="2319130"/>
            <a:ext cx="330268" cy="2981740"/>
          </a:xfrm>
          <a:prstGeom prst="rightBrace">
            <a:avLst>
              <a:gd name="adj1" fmla="val 52838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es-AR" b="1" dirty="0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9607826" y="2543864"/>
            <a:ext cx="2199861" cy="2611233"/>
          </a:xfrm>
          <a:prstGeom prst="rect">
            <a:avLst/>
          </a:prstGeom>
          <a:solidFill>
            <a:srgbClr val="FFFFFF"/>
          </a:solidFill>
          <a:ln w="38100">
            <a:solidFill>
              <a:srgbClr val="00B0F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es-ES" altLang="es-A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Porcentaje de cada área respecto del presupuesto asignado a cada</a:t>
            </a:r>
            <a:r>
              <a:rPr kumimoji="0" lang="es-ES" altLang="es-A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es-ES" altLang="es-A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Ministerio.</a:t>
            </a:r>
            <a:endParaRPr kumimoji="0" lang="es-AR" altLang="es-AR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728868" y="5842884"/>
            <a:ext cx="9978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Fuente: Presupuesto analítico del gasto 2016.  Ministerio de Economía de la Provincia de Buenos Aires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097280" y="5155097"/>
            <a:ext cx="6522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* </a:t>
            </a:r>
            <a:r>
              <a:rPr lang="es-AR" sz="1400" dirty="0"/>
              <a:t>Incluyendo el Fondo Nacional de Incentivo Docente.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38665" y="2279526"/>
            <a:ext cx="10058400" cy="1450757"/>
          </a:xfrm>
        </p:spPr>
        <p:txBody>
          <a:bodyPr>
            <a:noAutofit/>
          </a:bodyPr>
          <a:lstStyle/>
          <a:p>
            <a:pPr algn="ctr"/>
            <a:r>
              <a:rPr lang="es-ES" sz="4400" dirty="0"/>
              <a:t>Asignación Universal Por Hijo</a:t>
            </a:r>
            <a:br>
              <a:rPr lang="es-ES" sz="4400" dirty="0"/>
            </a:br>
            <a:r>
              <a:rPr lang="es-ES" sz="4400" dirty="0"/>
              <a:t>Política de Estado</a:t>
            </a:r>
            <a:br>
              <a:rPr lang="es-ES" sz="4400" dirty="0"/>
            </a:br>
            <a:r>
              <a:rPr lang="es-ES" sz="4400" dirty="0"/>
              <a:t>Ley 24.714</a:t>
            </a:r>
            <a:endParaRPr lang="en-US" sz="4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Evolución Institucional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87896" y="2450122"/>
            <a:ext cx="10267784" cy="3418971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ES" sz="2800" b="1" dirty="0"/>
              <a:t>Decreto 1602 </a:t>
            </a:r>
            <a:r>
              <a:rPr lang="es-ES" sz="2800" dirty="0"/>
              <a:t>(2009) – AUH Entra en vigencia a partir de la firma del decreto en noviembre de 2009.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800" b="1" dirty="0"/>
              <a:t>Ley 24.714 </a:t>
            </a:r>
            <a:r>
              <a:rPr lang="es-ES" sz="2800" dirty="0"/>
              <a:t>(2015) - </a:t>
            </a:r>
            <a:r>
              <a:rPr lang="es-ES_tradnl" sz="2800" dirty="0"/>
              <a:t>El artículo 14 bis de la Ley define la Asignación Universal por Hijo para Protección Social y su alcance y el artículo 14 ter de la mencionada ley establece los requisitos que deben cumplirse para su percepción. </a:t>
            </a:r>
          </a:p>
          <a:p>
            <a:pPr algn="just">
              <a:buFont typeface="Wingdings" pitchFamily="2" charset="2"/>
              <a:buChar char="v"/>
            </a:pPr>
            <a:r>
              <a:rPr lang="es-ES_tradnl" sz="2800" b="1" dirty="0"/>
              <a:t>Decreto 593 </a:t>
            </a:r>
            <a:r>
              <a:rPr lang="es-ES_tradnl" sz="2800" dirty="0"/>
              <a:t>(2016) – Tabla de Valores de las Asignaciones Familiares para Monotributistas.</a:t>
            </a:r>
            <a:endParaRPr lang="es-ES" sz="2800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Evolución de Cobertura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4704733"/>
              </p:ext>
            </p:extLst>
          </p:nvPr>
        </p:nvGraphicFramePr>
        <p:xfrm>
          <a:off x="2968487" y="2391507"/>
          <a:ext cx="4768744" cy="2655470"/>
        </p:xfrm>
        <a:graphic>
          <a:graphicData uri="http://schemas.openxmlformats.org/drawingml/2006/table">
            <a:tbl>
              <a:tblPr/>
              <a:tblGrid>
                <a:gridCol w="2384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4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84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Año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Cobertura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34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3.500.000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34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3.915.322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219200" y="5433391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/>
              <a:t>Fuente: </a:t>
            </a:r>
            <a:r>
              <a:rPr lang="es-AR" dirty="0"/>
              <a:t>Comité de Derechos del Niño. Naciones Unidas.</a:t>
            </a:r>
          </a:p>
          <a:p>
            <a:r>
              <a:rPr lang="es-AR" dirty="0"/>
              <a:t>ANSES.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Beneficiarios AUH. Primera Infancia.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5929829"/>
              </p:ext>
            </p:extLst>
          </p:nvPr>
        </p:nvGraphicFramePr>
        <p:xfrm>
          <a:off x="1096963" y="1846263"/>
          <a:ext cx="7596463" cy="4355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9435548" y="5539413"/>
            <a:ext cx="2411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/>
              <a:t>Fuente</a:t>
            </a:r>
            <a:r>
              <a:rPr lang="es-AR" dirty="0"/>
              <a:t>: ANSES. Julio 2016</a:t>
            </a:r>
          </a:p>
        </p:txBody>
      </p:sp>
    </p:spTree>
    <p:extLst>
      <p:ext uri="{BB962C8B-B14F-4D97-AF65-F5344CB8AC3E}">
        <p14:creationId xmlns:p14="http://schemas.microsoft.com/office/powerpoint/2010/main" val="4009573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19345"/>
          </a:xfrm>
        </p:spPr>
        <p:txBody>
          <a:bodyPr/>
          <a:lstStyle/>
          <a:p>
            <a:pPr algn="ctr"/>
            <a:r>
              <a:rPr lang="es-AR" dirty="0"/>
              <a:t>Componentes para las Políticas Públicas.</a:t>
            </a:r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sz="2800" dirty="0"/>
              <a:t>Elaboración de una amplia estrategia Nacional basada en la Convención.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Coordinación interinstitucional en la aplicación de los Derechos.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Descentralización, federalización y delegación.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Sistemas de monitoreo y evaluación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Reunión de datos, análisis y elaboración de indicadores.</a:t>
            </a:r>
          </a:p>
          <a:p>
            <a:pPr>
              <a:buNone/>
            </a:pPr>
            <a:endParaRPr lang="es-A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57422" y="298326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es-AR" dirty="0"/>
              <a:t>Impacto de la Inflación en el Poder Adquisitivo de la AUH.</a:t>
            </a:r>
            <a:br>
              <a:rPr lang="es-AR" dirty="0"/>
            </a:br>
            <a:r>
              <a:rPr lang="es-AR" sz="3000" dirty="0"/>
              <a:t>Agosto - 2016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918892"/>
              </p:ext>
            </p:extLst>
          </p:nvPr>
        </p:nvGraphicFramePr>
        <p:xfrm>
          <a:off x="1004198" y="2628142"/>
          <a:ext cx="10058400" cy="24339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52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3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3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Año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Crecimiento AUH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Medición Inflacionaria 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511"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2014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40%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31.61%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511"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2015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30%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26.67%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511"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2016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32%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40%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ángulo 5"/>
          <p:cNvSpPr/>
          <p:nvPr/>
        </p:nvSpPr>
        <p:spPr>
          <a:xfrm>
            <a:off x="1097280" y="5560698"/>
            <a:ext cx="2838616" cy="41088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AR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Fuente: Cepa- </a:t>
            </a:r>
            <a:r>
              <a:rPr lang="es-AR" dirty="0" err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Indep</a:t>
            </a:r>
            <a:endParaRPr lang="es-AR" sz="2800" dirty="0"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93371" y="2365830"/>
            <a:ext cx="9332686" cy="2351314"/>
          </a:xfrm>
        </p:spPr>
        <p:txBody>
          <a:bodyPr>
            <a:normAutofit/>
          </a:bodyPr>
          <a:lstStyle/>
          <a:p>
            <a:pPr algn="ctr"/>
            <a:r>
              <a:rPr lang="es-AR" sz="5000" dirty="0"/>
              <a:t>Adolescentes y jóvenes Ni Estudian Ni Trabajan.</a:t>
            </a:r>
          </a:p>
        </p:txBody>
      </p:sp>
    </p:spTree>
    <p:extLst>
      <p:ext uri="{BB962C8B-B14F-4D97-AF65-F5344CB8AC3E}">
        <p14:creationId xmlns:p14="http://schemas.microsoft.com/office/powerpoint/2010/main" val="11282167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5560840"/>
              </p:ext>
            </p:extLst>
          </p:nvPr>
        </p:nvGraphicFramePr>
        <p:xfrm>
          <a:off x="957943" y="2830286"/>
          <a:ext cx="10377714" cy="24389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59238">
                  <a:extLst>
                    <a:ext uri="{9D8B030D-6E8A-4147-A177-3AD203B41FA5}">
                      <a16:colId xmlns:a16="http://schemas.microsoft.com/office/drawing/2014/main" val="3461124228"/>
                    </a:ext>
                  </a:extLst>
                </a:gridCol>
                <a:gridCol w="3459238">
                  <a:extLst>
                    <a:ext uri="{9D8B030D-6E8A-4147-A177-3AD203B41FA5}">
                      <a16:colId xmlns:a16="http://schemas.microsoft.com/office/drawing/2014/main" val="2877297539"/>
                    </a:ext>
                  </a:extLst>
                </a:gridCol>
                <a:gridCol w="3459238">
                  <a:extLst>
                    <a:ext uri="{9D8B030D-6E8A-4147-A177-3AD203B41FA5}">
                      <a16:colId xmlns:a16="http://schemas.microsoft.com/office/drawing/2014/main" val="565193306"/>
                    </a:ext>
                  </a:extLst>
                </a:gridCol>
              </a:tblGrid>
              <a:tr h="12618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400">
                          <a:effectLst/>
                        </a:rPr>
                        <a:t> </a:t>
                      </a:r>
                      <a:endParaRPr lang="es-AR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400">
                          <a:effectLst/>
                        </a:rPr>
                        <a:t>Población 15-29</a:t>
                      </a:r>
                      <a:endParaRPr lang="es-AR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>
                          <a:effectLst/>
                        </a:rPr>
                        <a:t>Jóvenes Ni-ni. 1 de cada 4</a:t>
                      </a:r>
                      <a:br>
                        <a:rPr lang="es-AR" sz="2400" dirty="0">
                          <a:effectLst/>
                        </a:rPr>
                      </a:br>
                      <a:r>
                        <a:rPr lang="es-AR" sz="2400" dirty="0">
                          <a:effectLst/>
                        </a:rPr>
                        <a:t>(24,6%)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51808992"/>
                  </a:ext>
                </a:extLst>
              </a:tr>
              <a:tr h="5885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400">
                          <a:effectLst/>
                        </a:rPr>
                        <a:t>Prov. Buenos Aires</a:t>
                      </a:r>
                      <a:endParaRPr lang="es-AR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400">
                          <a:effectLst/>
                        </a:rPr>
                        <a:t>3.887.938</a:t>
                      </a:r>
                      <a:endParaRPr lang="es-AR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>
                          <a:effectLst/>
                        </a:rPr>
                        <a:t>956.433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7684259"/>
                  </a:ext>
                </a:extLst>
              </a:tr>
              <a:tr h="5885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400">
                          <a:effectLst/>
                        </a:rPr>
                        <a:t>Argentina</a:t>
                      </a:r>
                      <a:endParaRPr lang="es-AR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400">
                          <a:effectLst/>
                        </a:rPr>
                        <a:t>10.487.290</a:t>
                      </a:r>
                      <a:endParaRPr lang="es-AR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>
                          <a:effectLst/>
                        </a:rPr>
                        <a:t>2.579.873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51808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12681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Jóvenes que no estudian ni trabajan – NINI.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1096963" y="1846263"/>
          <a:ext cx="7755489" cy="463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9187544" y="2975429"/>
            <a:ext cx="2438399" cy="2794868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kumimoji="0" lang="es-E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24,6% no estudia ni trabaja de los cuales un 17,3% no estudia, no trabaja y además no busca empleo.</a:t>
            </a:r>
            <a:endParaRPr kumimoji="0" lang="es-A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6661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/>
              <a:t>Recomendaciones del Comité de los Derechos del Niño</a:t>
            </a:r>
            <a:br>
              <a:rPr lang="es-ES" sz="3600" dirty="0"/>
            </a:br>
            <a:r>
              <a:rPr lang="es-ES" sz="3600" dirty="0"/>
              <a:t>Propuesta</a:t>
            </a:r>
            <a:br>
              <a:rPr lang="es-ES" sz="3200" dirty="0"/>
            </a:br>
            <a:r>
              <a:rPr lang="es-ES" sz="2800" dirty="0"/>
              <a:t>(Informe 2010)</a:t>
            </a:r>
            <a:endParaRPr lang="en-U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10532" y="1737360"/>
            <a:ext cx="11094719" cy="463693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s-ES" dirty="0"/>
              <a:t>Implementación plena de la Ley 26.061.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Designación del Defensor de Niños, Niñas y Adolescentes.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Mejora de coordinación en los ámbitos nacional, provincial y municipal.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Definir el Plan Nacional de acción. Integrarlo en la planificación Nacional de Desarrollo.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Aumentar el nivel de Inversión Social, particularmente en Educación y Salud.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Mayor equidad de las asignaciones a los grupos mas desfavorecidos.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Rendición de cuenta abierta y transparente con participación de la comunidad.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Asegurar que la información  pública contenga datos transparentes, fiables y comparables </a:t>
            </a:r>
            <a:br>
              <a:rPr lang="es-ES" dirty="0"/>
            </a:br>
            <a:r>
              <a:rPr lang="es-ES" dirty="0"/>
              <a:t>   sobre todos los derechos.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Aumentar la difusión, capacitación y sensibilización.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Aumentar la cooperación con la sociedad civil.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Promover la mayor organización y participación de niños, niñas y adolescentes.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Reafirmar el principio del Niño Sujeto de Derecho, interpelando el concepto de “Capital Mental”.</a:t>
            </a:r>
          </a:p>
          <a:p>
            <a:pPr>
              <a:buFont typeface="Wingdings" pitchFamily="2" charset="2"/>
              <a:buChar char="v"/>
            </a:pPr>
            <a:endParaRPr lang="es-E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8010" y="2115403"/>
            <a:ext cx="10058400" cy="1450757"/>
          </a:xfrm>
        </p:spPr>
        <p:txBody>
          <a:bodyPr/>
          <a:lstStyle/>
          <a:p>
            <a:pPr algn="ctr"/>
            <a:r>
              <a:rPr lang="es-AR" dirty="0"/>
              <a:t>¡</a:t>
            </a:r>
            <a:r>
              <a:rPr lang="es-AR" sz="6000" dirty="0"/>
              <a:t>Muchas gracias!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79" y="5261112"/>
            <a:ext cx="10514149" cy="951002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s-AR" sz="3200" dirty="0"/>
              <a:t>Dr. Norberto </a:t>
            </a:r>
            <a:r>
              <a:rPr lang="es-AR" sz="3200" dirty="0" err="1"/>
              <a:t>Liwski</a:t>
            </a:r>
            <a:endParaRPr lang="es-AR" sz="3200" dirty="0"/>
          </a:p>
          <a:p>
            <a:pPr algn="r"/>
            <a:r>
              <a:rPr lang="es-AR" sz="3200" dirty="0"/>
              <a:t>www.norbertoliwski.com.ar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sz="2800" dirty="0"/>
              <a:t>Visibilidad de los niños en los presupuestos.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Formación y fomento de la capacidad.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Cooperación con la sociedad civil incluyendo niños y adolescentes organizados.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Creación y funcionamiento de instituciones independientes de Derechos Humanos.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Difusión pública de los Informes Periódicos.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Convención sobre los Derechos del Niño de Naciones Unidas.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1948070"/>
            <a:ext cx="10058400" cy="3921024"/>
          </a:xfrm>
        </p:spPr>
        <p:txBody>
          <a:bodyPr>
            <a:normAutofit/>
          </a:bodyPr>
          <a:lstStyle/>
          <a:p>
            <a:r>
              <a:rPr lang="es-AR" sz="2800" u="sng" dirty="0"/>
              <a:t>Principios Generales.</a:t>
            </a:r>
          </a:p>
          <a:p>
            <a:endParaRPr lang="es-AR" sz="2800" dirty="0"/>
          </a:p>
          <a:p>
            <a:pPr>
              <a:buFont typeface="Wingdings" panose="05000000000000000000" pitchFamily="2" charset="2"/>
              <a:buChar char="v"/>
            </a:pPr>
            <a:r>
              <a:rPr lang="es-AR" sz="2800" dirty="0"/>
              <a:t>No Discriminación  - </a:t>
            </a:r>
            <a:r>
              <a:rPr lang="es-AR" sz="2800" b="1" dirty="0"/>
              <a:t>Artículo 2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sz="2800" dirty="0"/>
              <a:t>Interés Superior  - </a:t>
            </a:r>
            <a:r>
              <a:rPr lang="es-AR" sz="2800" b="1" dirty="0"/>
              <a:t>Artículo 3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sz="2800" dirty="0"/>
              <a:t>Derecho a la Vida, Supervivencia y Desarrollo  - </a:t>
            </a:r>
            <a:r>
              <a:rPr lang="es-AR" sz="2800" b="1" dirty="0"/>
              <a:t>Artículo 6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sz="2800" dirty="0"/>
              <a:t>Derecho a Ser Escuchado -  </a:t>
            </a:r>
            <a:r>
              <a:rPr lang="es-AR" sz="2800" b="1" dirty="0"/>
              <a:t>Artículos 12 y 15</a:t>
            </a:r>
          </a:p>
        </p:txBody>
      </p:sp>
    </p:spTree>
    <p:extLst>
      <p:ext uri="{BB962C8B-B14F-4D97-AF65-F5344CB8AC3E}">
        <p14:creationId xmlns:p14="http://schemas.microsoft.com/office/powerpoint/2010/main" val="1260569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Convención sobre los Derechos del Niño</a:t>
            </a:r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2400676"/>
              </p:ext>
            </p:extLst>
          </p:nvPr>
        </p:nvGraphicFramePr>
        <p:xfrm>
          <a:off x="304801" y="1855305"/>
          <a:ext cx="11211338" cy="5002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8385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Hacia un sistema integrado de protección de Derechos.</a:t>
            </a: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9928176"/>
              </p:ext>
            </p:extLst>
          </p:nvPr>
        </p:nvGraphicFramePr>
        <p:xfrm>
          <a:off x="1096963" y="1643270"/>
          <a:ext cx="10326412" cy="4704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5619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9601128"/>
              </p:ext>
            </p:extLst>
          </p:nvPr>
        </p:nvGraphicFramePr>
        <p:xfrm>
          <a:off x="1097280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0861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09003" y="2232633"/>
            <a:ext cx="10058400" cy="1991023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Indicadores Principales</a:t>
            </a:r>
            <a:br>
              <a:rPr lang="es-ES" dirty="0"/>
            </a:br>
            <a:r>
              <a:rPr lang="es-ES" dirty="0"/>
              <a:t>Primera Infancia</a:t>
            </a:r>
            <a:br>
              <a:rPr lang="es-ES" dirty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44631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/>
              <a:t>Pirámide de población. Proyección año 2016. Argentina</a:t>
            </a:r>
          </a:p>
        </p:txBody>
      </p:sp>
      <p:sp>
        <p:nvSpPr>
          <p:cNvPr id="5" name="Rectángulo 4"/>
          <p:cNvSpPr/>
          <p:nvPr/>
        </p:nvSpPr>
        <p:spPr>
          <a:xfrm>
            <a:off x="8788738" y="5012536"/>
            <a:ext cx="2623930" cy="1068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4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Fuente: Elaboración propia en base a Instituto Nacional de Estadísticas y Censos (INDEC) proyecciones de Población</a:t>
            </a:r>
            <a:endParaRPr lang="es-AR" sz="1400" dirty="0"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</p:nvPr>
        </p:nvGraphicFramePr>
        <p:xfrm>
          <a:off x="1272808" y="1881432"/>
          <a:ext cx="7601561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8788738" y="2359459"/>
            <a:ext cx="2848707" cy="1154162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effectLst/>
                <a:latin typeface="Calibri"/>
                <a:ea typeface="Calibri"/>
                <a:cs typeface="Times New Roman"/>
              </a:rPr>
              <a:t>Total de Niños de 0 a 9 años en Argentina: </a:t>
            </a:r>
            <a:r>
              <a:rPr lang="es-ES" sz="2000" b="1" dirty="0">
                <a:solidFill>
                  <a:srgbClr val="00B050"/>
                </a:solidFill>
                <a:effectLst/>
                <a:latin typeface="Calibri"/>
                <a:ea typeface="Calibri"/>
                <a:cs typeface="Times New Roman"/>
              </a:rPr>
              <a:t>7.379.230</a:t>
            </a:r>
            <a:endParaRPr lang="en-US" sz="2000" b="1" dirty="0">
              <a:solidFill>
                <a:srgbClr val="00B05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96</TotalTime>
  <Words>899</Words>
  <Application>Microsoft Office PowerPoint</Application>
  <PresentationFormat>Panorámica</PresentationFormat>
  <Paragraphs>193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Wingdings</vt:lpstr>
      <vt:lpstr>Wingdings 2</vt:lpstr>
      <vt:lpstr>Retrospección</vt:lpstr>
      <vt:lpstr>"El Sistema de Protección integral y sus implicancias específicas en educación y salud"</vt:lpstr>
      <vt:lpstr>Componentes para las Políticas Públicas.</vt:lpstr>
      <vt:lpstr>Presentación de PowerPoint</vt:lpstr>
      <vt:lpstr>Convención sobre los Derechos del Niño de Naciones Unidas.</vt:lpstr>
      <vt:lpstr>Convención sobre los Derechos del Niño</vt:lpstr>
      <vt:lpstr>Hacia un sistema integrado de protección de Derechos.</vt:lpstr>
      <vt:lpstr>Presentación de PowerPoint</vt:lpstr>
      <vt:lpstr>Indicadores Principales Primera Infancia </vt:lpstr>
      <vt:lpstr>Pirámide de población. Proyección año 2016. Argentina</vt:lpstr>
      <vt:lpstr>Pobreza en Primera Infancia</vt:lpstr>
      <vt:lpstr>Mortalidad en menores de 5 años Unicef</vt:lpstr>
      <vt:lpstr>Educación Inicial</vt:lpstr>
      <vt:lpstr>Tendencia de la Inversión en Primera Infancia</vt:lpstr>
      <vt:lpstr>Clasificación del Gasto Público según clase y franja etaria</vt:lpstr>
      <vt:lpstr>Algunos datos de Inversión presupuestaria en Primera Infancia.</vt:lpstr>
      <vt:lpstr>Asignación Universal Por Hijo Política de Estado Ley 24.714</vt:lpstr>
      <vt:lpstr>Evolución Institucional</vt:lpstr>
      <vt:lpstr>Evolución de Cobertura</vt:lpstr>
      <vt:lpstr>Beneficiarios AUH. Primera Infancia.</vt:lpstr>
      <vt:lpstr>Impacto de la Inflación en el Poder Adquisitivo de la AUH. Agosto - 2016</vt:lpstr>
      <vt:lpstr>Adolescentes y jóvenes Ni Estudian Ni Trabajan.</vt:lpstr>
      <vt:lpstr>Presentación de PowerPoint</vt:lpstr>
      <vt:lpstr>Jóvenes que no estudian ni trabajan – NINI.</vt:lpstr>
      <vt:lpstr>Recomendaciones del Comité de los Derechos del Niño Propuesta (Informe 2010)</vt:lpstr>
      <vt:lpstr>¡Muchas 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Congreso Internacional sobre Primera Infancia.</dc:title>
  <dc:creator>Agustina Ferrando</dc:creator>
  <cp:lastModifiedBy>Agustina Ferrando</cp:lastModifiedBy>
  <cp:revision>38</cp:revision>
  <dcterms:created xsi:type="dcterms:W3CDTF">2016-10-13T18:37:00Z</dcterms:created>
  <dcterms:modified xsi:type="dcterms:W3CDTF">2016-11-07T13:19:52Z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1033-10.1.0.5657</vt:lpwstr>
  </property>
</Properties>
</file>