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7" r:id="rId5"/>
    <p:sldId id="273" r:id="rId6"/>
    <p:sldId id="272" r:id="rId7"/>
    <p:sldId id="278" r:id="rId8"/>
    <p:sldId id="279" r:id="rId9"/>
    <p:sldId id="280" r:id="rId10"/>
    <p:sldId id="281" r:id="rId11"/>
    <p:sldId id="265" r:id="rId12"/>
    <p:sldId id="267" r:id="rId13"/>
    <p:sldId id="282" r:id="rId14"/>
    <p:sldId id="283" r:id="rId15"/>
    <p:sldId id="284" r:id="rId16"/>
    <p:sldId id="286" r:id="rId17"/>
    <p:sldId id="268" r:id="rId18"/>
    <p:sldId id="285" r:id="rId19"/>
    <p:sldId id="2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72"/>
      </p:cViewPr>
      <p:guideLst>
        <p:guide orient="horz" pos="2160"/>
        <p:guide pos="38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95450568678894E-2"/>
          <c:y val="3.2824267132354298E-2"/>
          <c:w val="0.68259690345180402"/>
          <c:h val="0.886413393845117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Varones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48-4BD5-968A-2CD7895C58E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048-4BD5-968A-2CD7895C58E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048-4BD5-968A-2CD7895C58ED}"/>
              </c:ext>
            </c:extLst>
          </c:dPt>
          <c:dLbls>
            <c:dLbl>
              <c:idx val="0"/>
              <c:layout>
                <c:manualLayout>
                  <c:x val="0.121766232628432"/>
                  <c:y val="-2.7322246633630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48-4BD5-968A-2CD7895C58ED}"/>
                </c:ext>
              </c:extLst>
            </c:dLbl>
            <c:dLbl>
              <c:idx val="1"/>
              <c:layout>
                <c:manualLayout>
                  <c:x val="0.101905779615529"/>
                  <c:y val="-5.8895400505875996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Hoja1!$B$2:$B$22</c:f>
              <c:numCache>
                <c:formatCode>#,##0</c:formatCode>
                <c:ptCount val="21"/>
                <c:pt idx="0">
                  <c:v>1933361</c:v>
                </c:pt>
                <c:pt idx="1">
                  <c:v>1864612</c:v>
                </c:pt>
                <c:pt idx="2">
                  <c:v>1797146</c:v>
                </c:pt>
                <c:pt idx="3">
                  <c:v>1795390</c:v>
                </c:pt>
                <c:pt idx="4">
                  <c:v>1800611</c:v>
                </c:pt>
                <c:pt idx="5">
                  <c:v>1695030</c:v>
                </c:pt>
                <c:pt idx="6">
                  <c:v>1578587</c:v>
                </c:pt>
                <c:pt idx="7">
                  <c:v>1547524</c:v>
                </c:pt>
                <c:pt idx="8">
                  <c:v>1366919</c:v>
                </c:pt>
                <c:pt idx="9">
                  <c:v>1156735</c:v>
                </c:pt>
                <c:pt idx="10">
                  <c:v>1057225</c:v>
                </c:pt>
                <c:pt idx="11">
                  <c:v>965405</c:v>
                </c:pt>
                <c:pt idx="12">
                  <c:v>849667</c:v>
                </c:pt>
                <c:pt idx="13">
                  <c:v>703822</c:v>
                </c:pt>
                <c:pt idx="14">
                  <c:v>521180</c:v>
                </c:pt>
                <c:pt idx="15">
                  <c:v>353449</c:v>
                </c:pt>
                <c:pt idx="16">
                  <c:v>218529</c:v>
                </c:pt>
                <c:pt idx="17">
                  <c:v>109415</c:v>
                </c:pt>
                <c:pt idx="18">
                  <c:v>39951</c:v>
                </c:pt>
                <c:pt idx="19">
                  <c:v>8800</c:v>
                </c:pt>
                <c:pt idx="20">
                  <c:v>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48-4BD5-968A-2CD7895C58E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2048-4BD5-968A-2CD7895C58E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2048-4BD5-968A-2CD7895C58E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2048-4BD5-968A-2CD7895C58ED}"/>
              </c:ext>
            </c:extLst>
          </c:dPt>
          <c:dLbls>
            <c:dLbl>
              <c:idx val="0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1.824.348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48-4BD5-968A-2CD7895C58ED}"/>
                </c:ext>
              </c:extLst>
            </c:dLbl>
            <c:dLbl>
              <c:idx val="1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1.756.909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048-4BD5-968A-2CD7895C58E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048-4BD5-968A-2CD7895C58E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048-4BD5-968A-2CD7895C58E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048-4BD5-968A-2CD7895C58E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048-4BD5-968A-2CD7895C58E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048-4BD5-968A-2CD7895C58E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048-4BD5-968A-2CD7895C58E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048-4BD5-968A-2CD7895C58E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048-4BD5-968A-2CD7895C58E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48-4BD5-968A-2CD7895C58E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048-4BD5-968A-2CD7895C58E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048-4BD5-968A-2CD7895C58E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048-4BD5-968A-2CD7895C58ED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048-4BD5-968A-2CD7895C58E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048-4BD5-968A-2CD7895C58ED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048-4BD5-968A-2CD7895C58E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048-4BD5-968A-2CD7895C58ED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048-4BD5-968A-2CD7895C58E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048-4BD5-968A-2CD7895C58ED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Hoja1!$C$2:$C$22</c:f>
              <c:numCache>
                <c:formatCode>#,##0</c:formatCode>
                <c:ptCount val="21"/>
                <c:pt idx="0">
                  <c:v>-1824348</c:v>
                </c:pt>
                <c:pt idx="1">
                  <c:v>-1756909</c:v>
                </c:pt>
                <c:pt idx="2">
                  <c:v>-1711561</c:v>
                </c:pt>
                <c:pt idx="3">
                  <c:v>-1732539</c:v>
                </c:pt>
                <c:pt idx="4">
                  <c:v>-1767969</c:v>
                </c:pt>
                <c:pt idx="5">
                  <c:v>-1695751</c:v>
                </c:pt>
                <c:pt idx="6">
                  <c:v>-1598421</c:v>
                </c:pt>
                <c:pt idx="7">
                  <c:v>-1583000</c:v>
                </c:pt>
                <c:pt idx="8">
                  <c:v>-1414469</c:v>
                </c:pt>
                <c:pt idx="9">
                  <c:v>-1212478</c:v>
                </c:pt>
                <c:pt idx="10">
                  <c:v>-1126516</c:v>
                </c:pt>
                <c:pt idx="11">
                  <c:v>-1052602</c:v>
                </c:pt>
                <c:pt idx="12">
                  <c:v>-958161</c:v>
                </c:pt>
                <c:pt idx="13">
                  <c:v>-837218</c:v>
                </c:pt>
                <c:pt idx="14">
                  <c:v>-673033</c:v>
                </c:pt>
                <c:pt idx="15">
                  <c:v>-519497</c:v>
                </c:pt>
                <c:pt idx="16">
                  <c:v>-380061</c:v>
                </c:pt>
                <c:pt idx="17">
                  <c:v>-238001</c:v>
                </c:pt>
                <c:pt idx="18">
                  <c:v>-108322</c:v>
                </c:pt>
                <c:pt idx="19">
                  <c:v>-29891</c:v>
                </c:pt>
                <c:pt idx="20">
                  <c:v>-5151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2048-4BD5-968A-2CD7895C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00"/>
        <c:axId val="17214464"/>
        <c:axId val="134230784"/>
      </c:barChart>
      <c:catAx>
        <c:axId val="17214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4230784"/>
        <c:crossesAt val="0"/>
        <c:auto val="1"/>
        <c:lblAlgn val="ctr"/>
        <c:lblOffset val="100"/>
        <c:tickMarkSkip val="1"/>
        <c:noMultiLvlLbl val="0"/>
      </c:catAx>
      <c:valAx>
        <c:axId val="134230784"/>
        <c:scaling>
          <c:orientation val="minMax"/>
          <c:max val="2000000"/>
          <c:min val="-2000000"/>
        </c:scaling>
        <c:delete val="0"/>
        <c:axPos val="b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</c:majorGridlines>
        <c:numFmt formatCode="#,##0;[Red]#,##0" sourceLinked="0"/>
        <c:majorTickMark val="cross"/>
        <c:minorTickMark val="out"/>
        <c:tickLblPos val="low"/>
        <c:spPr>
          <a:noFill/>
          <a:ln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7214464"/>
        <c:crosses val="autoZero"/>
        <c:crossBetween val="between"/>
        <c:majorUnit val="1000000"/>
        <c:min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en-US"/>
      </a:pPr>
      <a:endParaRPr lang="es-A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141084579183"/>
          <c:y val="3.5001365851486797E-2"/>
          <c:w val="0.77726868433518104"/>
          <c:h val="0.903382641902774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Varones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E9-47B7-8D26-582AA81A1AD1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E9-47B7-8D26-582AA81A1AD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2E9-47B7-8D26-582AA81A1AD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D2E9-47B7-8D26-582AA81A1AD1}"/>
              </c:ext>
            </c:extLst>
          </c:dPt>
          <c:dLbls>
            <c:dLbl>
              <c:idx val="0"/>
              <c:layout>
                <c:manualLayout>
                  <c:x val="0.202090592334495"/>
                  <c:y val="-8.163265306122449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E9-47B7-8D26-582AA81A1AD1}"/>
                </c:ext>
              </c:extLst>
            </c:dLbl>
            <c:dLbl>
              <c:idx val="1"/>
              <c:layout>
                <c:manualLayout>
                  <c:x val="0.20905923344947699"/>
                  <c:y val="-8.163265306122350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E9-47B7-8D26-582AA81A1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Hoja1!$B$2:$B$22</c:f>
              <c:numCache>
                <c:formatCode>#,##0</c:formatCode>
                <c:ptCount val="21"/>
                <c:pt idx="0">
                  <c:v>747424</c:v>
                </c:pt>
                <c:pt idx="1">
                  <c:v>724444</c:v>
                </c:pt>
                <c:pt idx="2">
                  <c:v>676738</c:v>
                </c:pt>
                <c:pt idx="3">
                  <c:v>650450</c:v>
                </c:pt>
                <c:pt idx="4">
                  <c:v>658409</c:v>
                </c:pt>
                <c:pt idx="5">
                  <c:v>657082</c:v>
                </c:pt>
                <c:pt idx="6">
                  <c:v>611299</c:v>
                </c:pt>
                <c:pt idx="7">
                  <c:v>601191</c:v>
                </c:pt>
                <c:pt idx="8">
                  <c:v>540187</c:v>
                </c:pt>
                <c:pt idx="9">
                  <c:v>463775</c:v>
                </c:pt>
                <c:pt idx="10">
                  <c:v>420704</c:v>
                </c:pt>
                <c:pt idx="11">
                  <c:v>382081</c:v>
                </c:pt>
                <c:pt idx="12">
                  <c:v>335311</c:v>
                </c:pt>
                <c:pt idx="13">
                  <c:v>282032</c:v>
                </c:pt>
                <c:pt idx="14">
                  <c:v>208604</c:v>
                </c:pt>
                <c:pt idx="15">
                  <c:v>141098</c:v>
                </c:pt>
                <c:pt idx="16">
                  <c:v>88211</c:v>
                </c:pt>
                <c:pt idx="17">
                  <c:v>43098</c:v>
                </c:pt>
                <c:pt idx="18">
                  <c:v>15179</c:v>
                </c:pt>
                <c:pt idx="19">
                  <c:v>3120</c:v>
                </c:pt>
                <c:pt idx="20" formatCode="General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E9-47B7-8D26-582AA81A1AD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2E9-47B7-8D26-582AA81A1AD1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2E9-47B7-8D26-582AA81A1AD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D2E9-47B7-8D26-582AA81A1AD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D2E9-47B7-8D26-582AA81A1AD1}"/>
              </c:ext>
            </c:extLst>
          </c:dPt>
          <c:dLbls>
            <c:dLbl>
              <c:idx val="0"/>
              <c:layout>
                <c:manualLayout>
                  <c:x val="-0.19744483159117299"/>
                  <c:y val="2.7210884353741499E-3"/>
                </c:manualLayout>
              </c:layout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704.470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2E9-47B7-8D26-582AA81A1AD1}"/>
                </c:ext>
              </c:extLst>
            </c:dLbl>
            <c:dLbl>
              <c:idx val="1"/>
              <c:layout>
                <c:manualLayout>
                  <c:x val="-0.19976771196283399"/>
                  <c:y val="5.4428196475440598E-3"/>
                </c:manualLayout>
              </c:layout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681.407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2E9-47B7-8D26-582AA81A1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Hoja1!$C$2:$C$22</c:f>
              <c:numCache>
                <c:formatCode>#,##0</c:formatCode>
                <c:ptCount val="21"/>
                <c:pt idx="0">
                  <c:v>-704470</c:v>
                </c:pt>
                <c:pt idx="1">
                  <c:v>-681407</c:v>
                </c:pt>
                <c:pt idx="2">
                  <c:v>-642720</c:v>
                </c:pt>
                <c:pt idx="3">
                  <c:v>-625792</c:v>
                </c:pt>
                <c:pt idx="4">
                  <c:v>-645029</c:v>
                </c:pt>
                <c:pt idx="5">
                  <c:v>-651176</c:v>
                </c:pt>
                <c:pt idx="6">
                  <c:v>-611966</c:v>
                </c:pt>
                <c:pt idx="7">
                  <c:v>-611618</c:v>
                </c:pt>
                <c:pt idx="8">
                  <c:v>-556097</c:v>
                </c:pt>
                <c:pt idx="9">
                  <c:v>-483776</c:v>
                </c:pt>
                <c:pt idx="10">
                  <c:v>-448390</c:v>
                </c:pt>
                <c:pt idx="11">
                  <c:v>-416615</c:v>
                </c:pt>
                <c:pt idx="12">
                  <c:v>-381587</c:v>
                </c:pt>
                <c:pt idx="13">
                  <c:v>-338238</c:v>
                </c:pt>
                <c:pt idx="14">
                  <c:v>-271946</c:v>
                </c:pt>
                <c:pt idx="15">
                  <c:v>-210341</c:v>
                </c:pt>
                <c:pt idx="16">
                  <c:v>-156066</c:v>
                </c:pt>
                <c:pt idx="17">
                  <c:v>-96802</c:v>
                </c:pt>
                <c:pt idx="18">
                  <c:v>-43113</c:v>
                </c:pt>
                <c:pt idx="19">
                  <c:v>-11415</c:v>
                </c:pt>
                <c:pt idx="20">
                  <c:v>-1794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2E9-47B7-8D26-582AA81A1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00"/>
        <c:axId val="183812096"/>
        <c:axId val="183813632"/>
      </c:barChart>
      <c:catAx>
        <c:axId val="1838120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83813632"/>
        <c:crossesAt val="0"/>
        <c:auto val="1"/>
        <c:lblAlgn val="ctr"/>
        <c:lblOffset val="100"/>
        <c:tickMarkSkip val="1"/>
        <c:noMultiLvlLbl val="0"/>
      </c:catAx>
      <c:valAx>
        <c:axId val="183813632"/>
        <c:scaling>
          <c:orientation val="minMax"/>
          <c:max val="1000000"/>
          <c:min val="-1000000"/>
        </c:scaling>
        <c:delete val="0"/>
        <c:axPos val="b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</c:majorGridlines>
        <c:numFmt formatCode="#,##0;[Red]#,##0" sourceLinked="0"/>
        <c:majorTickMark val="cross"/>
        <c:minorTickMark val="out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83812096"/>
        <c:crosses val="autoZero"/>
        <c:crossBetween val="between"/>
        <c:majorUnit val="500000"/>
        <c:min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en-US"/>
      </a:pPr>
      <a:endParaRPr lang="es-A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Beneficiarios</a:t>
            </a:r>
            <a:r>
              <a:rPr lang="en-US" baseline="0"/>
              <a:t> AUH. Primera Infancia</a:t>
            </a:r>
            <a:endParaRPr lang="en-US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Niños de 0 a 8 años</c:v>
                </c:pt>
                <c:pt idx="1">
                  <c:v>Resto de beneficiarios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3A-49E4-9E54-751980264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233469444924564"/>
          <c:y val="0.43017685289338831"/>
          <c:w val="0.32377634170007807"/>
          <c:h val="0.29143677482303665"/>
        </c:manualLayout>
      </c:layout>
      <c:overlay val="0"/>
      <c:txPr>
        <a:bodyPr/>
        <a:lstStyle/>
        <a:p>
          <a:pPr>
            <a:defRPr sz="2000"/>
          </a:pPr>
          <a:endParaRPr lang="es-AR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0.11512</cdr:x>
      <cdr:y>0.04159</cdr:y>
    </cdr:from>
    <cdr:to>
      <cdr:x>0.23541</cdr:x>
      <cdr:y>0.12683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875078" y="167298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AR" sz="1200">
              <a:effectLst/>
              <a:ea typeface="Calibri"/>
              <a:cs typeface="Times New Roman"/>
            </a:rPr>
            <a:t>Mujeres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0.62028</cdr:x>
      <cdr:y>0.04436</cdr:y>
    </cdr:from>
    <cdr:to>
      <cdr:x>0.74057</cdr:x>
      <cdr:y>0.1296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4715120" y="178435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ES" sz="1200">
              <a:effectLst/>
              <a:ea typeface="Calibri"/>
              <a:cs typeface="Times New Roman"/>
            </a:rPr>
            <a:t>Varones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0.13552</cdr:x>
      <cdr:y>0.05561</cdr:y>
    </cdr:from>
    <cdr:to>
      <cdr:x>0.24681</cdr:x>
      <cdr:y>0.13857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113448" y="229821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AR" sz="1200">
              <a:effectLst/>
              <a:ea typeface="Calibri"/>
              <a:cs typeface="Times New Roman"/>
            </a:rPr>
            <a:t>Mujeres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0.7137</cdr:x>
      <cdr:y>0.05736</cdr:y>
    </cdr:from>
    <cdr:to>
      <cdr:x>0.82499</cdr:x>
      <cdr:y>0.14032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5863981" y="237050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ES" sz="1200">
              <a:effectLst/>
              <a:ea typeface="Calibri"/>
              <a:cs typeface="Times New Roman"/>
            </a:rPr>
            <a:t>Varones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051" y="891473"/>
            <a:ext cx="10058400" cy="2991413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Los Desafíos de las políticas de infancia en el contexto socioeconómico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5128591"/>
            <a:ext cx="10058400" cy="927652"/>
          </a:xfrm>
        </p:spPr>
        <p:txBody>
          <a:bodyPr>
            <a:normAutofit/>
          </a:bodyPr>
          <a:lstStyle/>
          <a:p>
            <a:pPr algn="r"/>
            <a:r>
              <a:rPr lang="es-AR" sz="1900" dirty="0"/>
              <a:t>Dr. Norberto </a:t>
            </a:r>
            <a:r>
              <a:rPr lang="es-AR" sz="1900" dirty="0" err="1"/>
              <a:t>Liwski</a:t>
            </a:r>
            <a:endParaRPr lang="es-AR" sz="1900" dirty="0"/>
          </a:p>
          <a:p>
            <a:pPr algn="r"/>
            <a:r>
              <a:rPr lang="es-AR" sz="1900" dirty="0"/>
              <a:t>Mar del plata 28 de Octubre de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91249"/>
            <a:ext cx="10058400" cy="1450757"/>
          </a:xfrm>
        </p:spPr>
        <p:txBody>
          <a:bodyPr/>
          <a:lstStyle/>
          <a:p>
            <a:pPr algn="ctr"/>
            <a:r>
              <a:rPr lang="es-ES" dirty="0"/>
              <a:t>Tendencia de la Inversión en Primera Infancia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438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/>
              <a:t>Clasificación del Gasto Público según clase y franja etaria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097280" y="2607624"/>
            <a:ext cx="7613068" cy="362355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515063" y="4907736"/>
            <a:ext cx="2226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Fuente: Crecer juntos para la Primera Infancia. Encuentro Regional de Políticas Integrales. UNICEF.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8868" y="463826"/>
            <a:ext cx="10426812" cy="1273534"/>
          </a:xfrm>
        </p:spPr>
        <p:txBody>
          <a:bodyPr>
            <a:normAutofit fontScale="90000"/>
          </a:bodyPr>
          <a:lstStyle/>
          <a:p>
            <a:r>
              <a:rPr lang="es-AR" dirty="0"/>
              <a:t>Algunos datos de Inversión presupuestaria en Primera Infancia.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788282"/>
              </p:ext>
            </p:extLst>
          </p:nvPr>
        </p:nvGraphicFramePr>
        <p:xfrm>
          <a:off x="1097280" y="2425147"/>
          <a:ext cx="7500732" cy="2729950"/>
        </p:xfrm>
        <a:graphic>
          <a:graphicData uri="http://schemas.openxmlformats.org/drawingml/2006/table">
            <a:tbl>
              <a:tblPr firstRow="1" firstCol="1" bandRow="1"/>
              <a:tblGrid>
                <a:gridCol w="2114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4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PRO.M.I.N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3%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677.335.300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22.544.682.600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98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Desarrollo Social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UDI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</a:t>
                      </a:r>
                      <a:r>
                        <a:rPr lang="es-AR" sz="2000" b="1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Desarollo</a:t>
                      </a: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Social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8,81%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739.440.000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8.839.877.434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Educación *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Educación Inicial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DGCyE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7.31%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 7.274.548.285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99.456.838.936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AutoShape 1"/>
          <p:cNvSpPr/>
          <p:nvPr/>
        </p:nvSpPr>
        <p:spPr bwMode="auto">
          <a:xfrm>
            <a:off x="8986010" y="2319130"/>
            <a:ext cx="330268" cy="2981740"/>
          </a:xfrm>
          <a:prstGeom prst="rightBrace">
            <a:avLst>
              <a:gd name="adj1" fmla="val 5283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s-AR" b="1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607826" y="2543864"/>
            <a:ext cx="2199861" cy="2611233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F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Porcentaje de cada área respecto del presupuesto asignado a cada</a:t>
            </a:r>
            <a:r>
              <a:rPr kumimoji="0" lang="es-ES" altLang="es-A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Ministerio.</a:t>
            </a:r>
            <a:endParaRPr kumimoji="0" lang="es-AR" altLang="es-A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28868" y="5842884"/>
            <a:ext cx="9978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Fuente: Presupuesto analítico del gasto 2016.  Ministerio de Economía de la Provincia de Buenos Aires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097280" y="5155097"/>
            <a:ext cx="65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* </a:t>
            </a:r>
            <a:r>
              <a:rPr lang="es-AR" sz="1400" dirty="0"/>
              <a:t>Incluyendo el Fondo Nacional de Incentivo Docente.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38665" y="2279526"/>
            <a:ext cx="10058400" cy="1450757"/>
          </a:xfrm>
        </p:spPr>
        <p:txBody>
          <a:bodyPr>
            <a:noAutofit/>
          </a:bodyPr>
          <a:lstStyle/>
          <a:p>
            <a:pPr algn="ctr"/>
            <a:r>
              <a:rPr lang="es-ES" sz="4400" dirty="0"/>
              <a:t>Asignación Universal Por Hijo</a:t>
            </a:r>
            <a:br>
              <a:rPr lang="es-ES" sz="4400" dirty="0"/>
            </a:br>
            <a:r>
              <a:rPr lang="es-ES" sz="4400" dirty="0"/>
              <a:t>Política de Estado</a:t>
            </a:r>
            <a:br>
              <a:rPr lang="es-ES" sz="4400" dirty="0"/>
            </a:br>
            <a:r>
              <a:rPr lang="es-ES" sz="4400" dirty="0"/>
              <a:t>Ley 24.714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Institucional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87896" y="2450122"/>
            <a:ext cx="10267784" cy="341897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sz="2800" b="1" dirty="0"/>
              <a:t>Decreto 1602 </a:t>
            </a:r>
            <a:r>
              <a:rPr lang="es-ES" sz="2800" dirty="0"/>
              <a:t>(2009) – AUH Entra en vigencia a partir de la firma del decreto en noviembre de 2009.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/>
              <a:t>Ley 24.714 </a:t>
            </a:r>
            <a:r>
              <a:rPr lang="es-ES" sz="2800" dirty="0"/>
              <a:t>(2015) - </a:t>
            </a:r>
            <a:r>
              <a:rPr lang="es-ES_tradnl" sz="2800" dirty="0"/>
              <a:t>El artículo 14 bis de la Ley define la Asignación Universal por Hijo para Protección Social y su alcance y el artículo 14 ter de la mencionada ley establece los requisitos que deben cumplirse para su percepción. </a:t>
            </a:r>
          </a:p>
          <a:p>
            <a:pPr algn="just">
              <a:buFont typeface="Wingdings" pitchFamily="2" charset="2"/>
              <a:buChar char="v"/>
            </a:pPr>
            <a:r>
              <a:rPr lang="es-ES_tradnl" sz="2800" b="1" dirty="0"/>
              <a:t>Decreto 593 </a:t>
            </a:r>
            <a:r>
              <a:rPr lang="es-ES_tradnl" sz="2800" dirty="0"/>
              <a:t>(2016) – Tabla de Valores de las Asignaciones Familiares para Monotributistas.</a:t>
            </a:r>
            <a:endParaRPr lang="es-E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de Cobertura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704733"/>
              </p:ext>
            </p:extLst>
          </p:nvPr>
        </p:nvGraphicFramePr>
        <p:xfrm>
          <a:off x="2968487" y="2391507"/>
          <a:ext cx="4768744" cy="2655470"/>
        </p:xfrm>
        <a:graphic>
          <a:graphicData uri="http://schemas.openxmlformats.org/drawingml/2006/table">
            <a:tbl>
              <a:tblPr/>
              <a:tblGrid>
                <a:gridCol w="2384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3.915.322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19200" y="5433391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Comité de Derechos del Niño. Naciones Unidas.</a:t>
            </a:r>
          </a:p>
          <a:p>
            <a:r>
              <a:rPr lang="es-AR" dirty="0"/>
              <a:t>ANSES.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Beneficiarios AUH. Primera Infancia.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929829"/>
              </p:ext>
            </p:extLst>
          </p:nvPr>
        </p:nvGraphicFramePr>
        <p:xfrm>
          <a:off x="1096963" y="1846263"/>
          <a:ext cx="7596463" cy="4355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435548" y="5539413"/>
            <a:ext cx="24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</a:t>
            </a:r>
            <a:r>
              <a:rPr lang="es-AR" dirty="0"/>
              <a:t>: ANSES. Julio 2016</a:t>
            </a:r>
          </a:p>
        </p:txBody>
      </p:sp>
    </p:spTree>
    <p:extLst>
      <p:ext uri="{BB962C8B-B14F-4D97-AF65-F5344CB8AC3E}">
        <p14:creationId xmlns:p14="http://schemas.microsoft.com/office/powerpoint/2010/main" val="4009573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7422" y="29832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s-AR" dirty="0"/>
              <a:t>Impacto de la Inflación en el Poder Adquisitivo de la AUH.</a:t>
            </a:r>
            <a:br>
              <a:rPr lang="es-AR" dirty="0"/>
            </a:br>
            <a:r>
              <a:rPr lang="es-AR" sz="3000" dirty="0"/>
              <a:t>Agosto - 2016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18892"/>
              </p:ext>
            </p:extLst>
          </p:nvPr>
        </p:nvGraphicFramePr>
        <p:xfrm>
          <a:off x="1004198" y="2628142"/>
          <a:ext cx="10058400" cy="2433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Año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Crecimiento AUH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Medición Inflacionaria 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40%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31.61%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2015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26.67%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2016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32%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40%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1097280" y="5560698"/>
            <a:ext cx="2838616" cy="4108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Fuente: Cepa- </a:t>
            </a:r>
            <a:r>
              <a:rPr lang="es-AR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Indep</a:t>
            </a:r>
            <a:endParaRPr lang="es-AR" sz="2800" dirty="0"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Recomendaciones del Comité de los Derechos del Niño</a:t>
            </a:r>
            <a:br>
              <a:rPr lang="es-ES" sz="3600" dirty="0"/>
            </a:br>
            <a:r>
              <a:rPr lang="es-ES" sz="3600" dirty="0"/>
              <a:t>Propuesta</a:t>
            </a:r>
            <a:br>
              <a:rPr lang="es-ES" sz="3200" dirty="0"/>
            </a:br>
            <a:r>
              <a:rPr lang="es-ES" sz="2800" dirty="0"/>
              <a:t>(Informe 2010)</a:t>
            </a: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128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dirty="0"/>
              <a:t>Implementación plena de la Ley 26.061.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Designación del Defensor de Niños, Niñas y Adolescentes.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Mejora de coordinación en los ámbitos nacional, provincial y municipal.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Definir el Plan Nacional de acción. Integrarlo en la planificación Nacional de Desarrollo.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el nivel de Inversión Social, particularmente en Educación y Salud.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Mayor equidad de las asignaciones a los grupos mas desfavorecidos.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Rendición de cuenta abierta y transparente con participación de la comunidad.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Asegurar que la información  pública contenga datos transparentes, fiables y comparables </a:t>
            </a:r>
            <a:br>
              <a:rPr lang="es-ES" dirty="0"/>
            </a:br>
            <a:r>
              <a:rPr lang="es-ES" dirty="0"/>
              <a:t>   sobre todos los derechos.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difusión, capacitación y sensibilización.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cooperación con la sociedad civil.</a:t>
            </a:r>
          </a:p>
          <a:p>
            <a:pPr>
              <a:buFont typeface="Wingdings" pitchFamily="2" charset="2"/>
              <a:buChar char="v"/>
            </a:pPr>
            <a:endParaRPr lang="es-E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010" y="2115403"/>
            <a:ext cx="10058400" cy="1450757"/>
          </a:xfrm>
        </p:spPr>
        <p:txBody>
          <a:bodyPr/>
          <a:lstStyle/>
          <a:p>
            <a:pPr algn="ctr"/>
            <a:r>
              <a:rPr lang="es-AR" dirty="0"/>
              <a:t>¡</a:t>
            </a:r>
            <a:r>
              <a:rPr lang="es-AR" sz="6000" dirty="0"/>
              <a:t>Muchas gracias!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5261112"/>
            <a:ext cx="10058400" cy="607981"/>
          </a:xfrm>
        </p:spPr>
        <p:txBody>
          <a:bodyPr>
            <a:normAutofit/>
          </a:bodyPr>
          <a:lstStyle/>
          <a:p>
            <a:pPr algn="r"/>
            <a:r>
              <a:rPr lang="es-AR" sz="3200" dirty="0"/>
              <a:t>Dr. Norberto </a:t>
            </a:r>
            <a:r>
              <a:rPr lang="es-AR" sz="3200" dirty="0" err="1"/>
              <a:t>Liwski</a:t>
            </a:r>
            <a:endParaRPr lang="es-A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19345"/>
          </a:xfrm>
        </p:spPr>
        <p:txBody>
          <a:bodyPr/>
          <a:lstStyle/>
          <a:p>
            <a:pPr algn="ctr"/>
            <a:r>
              <a:rPr lang="es-AR" dirty="0"/>
              <a:t>Componentes para las Políticas Públicas.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Elaboración de una amplia estrategia Nacional basada en la Convención.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Coordinación interinstitucional en la aplicación de los Derechos.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Descentralización, federalización y delegación.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Sistemas de monitoreo y evaluación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Reunión de datos, análisis y elaboración de indicadores.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Visibilidad de los niños en los presupuestos.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Formación y fomento de la capacidad.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Cooperación con la sociedad civil incluyendo niños y adolescentes organizados.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Creación y funcionamiento de instituciones independientes de Derechos Humanos.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Difusión pública de los Informes Periódicos.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32634"/>
            <a:ext cx="10058400" cy="1450757"/>
          </a:xfrm>
        </p:spPr>
        <p:txBody>
          <a:bodyPr/>
          <a:lstStyle/>
          <a:p>
            <a:pPr algn="ctr"/>
            <a:r>
              <a:rPr lang="es-ES" dirty="0"/>
              <a:t>Indicadores Principales</a:t>
            </a:r>
            <a:br>
              <a:rPr lang="es-ES" dirty="0"/>
            </a:br>
            <a:r>
              <a:rPr lang="es-ES" dirty="0"/>
              <a:t>Primera Infancia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4631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Pirámide de población. Proyección año 2016. Argentina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788738" y="5012536"/>
            <a:ext cx="2623930" cy="106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Elaboración propia en base a Instituto Nacional de Estadísticas y Censos (INDEC) proyecciones de Población</a:t>
            </a:r>
            <a:endParaRPr lang="es-AR" sz="1400" dirty="0"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</p:nvPr>
        </p:nvGraphicFramePr>
        <p:xfrm>
          <a:off x="1272808" y="1881432"/>
          <a:ext cx="7601561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788738" y="2359459"/>
            <a:ext cx="2848707" cy="115416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effectLst/>
                <a:latin typeface="Calibri"/>
                <a:ea typeface="Calibri"/>
                <a:cs typeface="Times New Roman"/>
              </a:rPr>
              <a:t>Total de Niños de 0 a 9 años en Argentina: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7.379.230</a:t>
            </a:r>
            <a:endParaRPr lang="en-US" sz="2000" b="1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97640"/>
          </a:xfrm>
        </p:spPr>
        <p:txBody>
          <a:bodyPr>
            <a:normAutofit fontScale="90000"/>
          </a:bodyPr>
          <a:lstStyle/>
          <a:p>
            <a:r>
              <a:rPr lang="es-AR" dirty="0"/>
              <a:t>Pirámide de población. Proyección año 2016. Provincia de Buenos Aires.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927652" y="1908314"/>
          <a:ext cx="8216348" cy="4132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ángulo 4"/>
          <p:cNvSpPr/>
          <p:nvPr/>
        </p:nvSpPr>
        <p:spPr>
          <a:xfrm>
            <a:off x="8979877" y="4786917"/>
            <a:ext cx="2623930" cy="106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Elaboración propia en base a Instituto Nacional de Estadísticas y Censos (INDEC) proyecciones de Población</a:t>
            </a:r>
            <a:endParaRPr lang="es-AR" sz="1400" dirty="0"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979877" y="2709593"/>
            <a:ext cx="2649415" cy="115416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effectLst/>
                <a:latin typeface="Calibri"/>
                <a:ea typeface="Calibri"/>
                <a:cs typeface="Times New Roman"/>
              </a:rPr>
              <a:t>Total de Niños de 0 a 9 en Buenos Aires :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2.857.745</a:t>
            </a:r>
            <a:endParaRPr lang="en-US" sz="2000" b="1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Pobreza en Primera Infancia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49655" y="2274570"/>
          <a:ext cx="9124315" cy="3035300"/>
        </p:xfrm>
        <a:graphic>
          <a:graphicData uri="http://schemas.openxmlformats.org/drawingml/2006/table">
            <a:tbl>
              <a:tblPr firstRow="1" firstCol="1" bandRow="1"/>
              <a:tblGrid>
                <a:gridCol w="1522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2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0-4= 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 = 31%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Argentina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3.764.736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941.184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3.757.709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1.164.889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Buenos Aires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1.460.832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365.208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1.451.894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450.087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049655" y="5662414"/>
            <a:ext cx="371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CIPEC -UCA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Mortalidad en menores de 5 años</a:t>
            </a:r>
            <a:br>
              <a:rPr lang="es-ES" dirty="0"/>
            </a:br>
            <a:r>
              <a:rPr lang="es-ES" dirty="0"/>
              <a:t>Unicef</a:t>
            </a:r>
            <a:endParaRPr lang="en-U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018570"/>
              </p:ext>
            </p:extLst>
          </p:nvPr>
        </p:nvGraphicFramePr>
        <p:xfrm>
          <a:off x="2040836" y="2344615"/>
          <a:ext cx="8494642" cy="2863488"/>
        </p:xfrm>
        <a:graphic>
          <a:graphicData uri="http://schemas.openxmlformats.org/drawingml/2006/table">
            <a:tbl>
              <a:tblPr/>
              <a:tblGrid>
                <a:gridCol w="2350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12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Mortalidad menores de 5 años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Educación Inicial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3200" u="sng" dirty="0">
                <a:solidFill>
                  <a:schemeClr val="tx1"/>
                </a:solidFill>
              </a:rPr>
              <a:t>Matrícula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Matricula de Nivel Inicial año 2015 .(Min. De Educación y Deportes de la Nación)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ES" sz="3200" u="sng" dirty="0">
                <a:solidFill>
                  <a:schemeClr val="tx1"/>
                </a:solidFill>
              </a:rPr>
              <a:t>Déficit Educativo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Porcentaje de niños de 3 a 5 años que No Asiste a la escuela. (UCA)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596855"/>
              </p:ext>
            </p:extLst>
          </p:nvPr>
        </p:nvGraphicFramePr>
        <p:xfrm>
          <a:off x="1364973" y="4628417"/>
          <a:ext cx="9660834" cy="1109774"/>
        </p:xfrm>
        <a:graphic>
          <a:graphicData uri="http://schemas.openxmlformats.org/drawingml/2006/table">
            <a:tbl>
              <a:tblPr/>
              <a:tblGrid>
                <a:gridCol w="2070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716355" y="2179758"/>
          <a:ext cx="1490906" cy="668949"/>
        </p:xfrm>
        <a:graphic>
          <a:graphicData uri="http://schemas.openxmlformats.org/drawingml/2006/table">
            <a:tbl>
              <a:tblPr/>
              <a:tblGrid>
                <a:gridCol w="1490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8949">
                <a:tc>
                  <a:txBody>
                    <a:bodyPr/>
                    <a:lstStyle/>
                    <a:p>
                      <a:pPr algn="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835661" y="2368061"/>
            <a:ext cx="1758461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r" defTabSz="914400" fontAlgn="b"/>
            <a:r>
              <a:rPr lang="en-US" sz="2800" b="1" dirty="0">
                <a:solidFill>
                  <a:srgbClr val="000000"/>
                </a:solidFill>
              </a:rPr>
              <a:t>1.755.953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193</TotalTime>
  <Words>716</Words>
  <Application>Microsoft Office PowerPoint</Application>
  <PresentationFormat>Panorámica</PresentationFormat>
  <Paragraphs>155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Wingdings 2</vt:lpstr>
      <vt:lpstr>Retrospección</vt:lpstr>
      <vt:lpstr>Los Desafíos de las políticas de infancia en el contexto socioeconómico</vt:lpstr>
      <vt:lpstr>Componentes para las Políticas Públicas.</vt:lpstr>
      <vt:lpstr>Presentación de PowerPoint</vt:lpstr>
      <vt:lpstr>Indicadores Principales Primera Infancia</vt:lpstr>
      <vt:lpstr>Pirámide de población. Proyección año 2016. Argentina</vt:lpstr>
      <vt:lpstr>Pirámide de población. Proyección año 2016. Provincia de Buenos Aires.</vt:lpstr>
      <vt:lpstr>Pobreza en Primera Infancia</vt:lpstr>
      <vt:lpstr>Mortalidad en menores de 5 años Unicef</vt:lpstr>
      <vt:lpstr>Educación Inicial</vt:lpstr>
      <vt:lpstr>Tendencia de la Inversión en Primera Infancia</vt:lpstr>
      <vt:lpstr>Clasificación del Gasto Público según clase y franja etaria</vt:lpstr>
      <vt:lpstr>Algunos datos de Inversión presupuestaria en Primera Infancia.</vt:lpstr>
      <vt:lpstr>Asignación Universal Por Hijo Política de Estado Ley 24.714</vt:lpstr>
      <vt:lpstr>Evolución Institucional</vt:lpstr>
      <vt:lpstr>Evolución de Cobertura</vt:lpstr>
      <vt:lpstr>Beneficiarios AUH. Primera Infancia.</vt:lpstr>
      <vt:lpstr>Impacto de la Inflación en el Poder Adquisitivo de la AUH. Agosto - 2016</vt:lpstr>
      <vt:lpstr>Recomendaciones del Comité de los Derechos del Niño Propuesta (Informe 2010)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Congreso Internacional sobre Primera Infancia.</dc:title>
  <dc:creator>Agustina Ferrando</dc:creator>
  <cp:lastModifiedBy>Agustina Ferrando</cp:lastModifiedBy>
  <cp:revision>33</cp:revision>
  <dcterms:created xsi:type="dcterms:W3CDTF">2016-10-13T18:37:00Z</dcterms:created>
  <dcterms:modified xsi:type="dcterms:W3CDTF">2016-10-26T23:17:39Z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1033-10.1.0.5657</vt:lpwstr>
  </property>
</Properties>
</file>