
<file path=[Content_Types].xml><?xml version="1.0" encoding="utf-8"?>
<Types xmlns="http://schemas.openxmlformats.org/package/2006/content-types">
  <Default Extension="jpeg" ContentType="image/jpeg"/>
  <Default Extension="xlsx" ContentType="application/vnd.openxmlformats-officedocument.spreadsheetml.sheet"/>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hart2.xml" ContentType="application/vnd.openxmlformats-officedocument.drawingml.chart+xml"/>
  <Override PartName="/ppt/charts/colors1.xml" ContentType="application/vnd.ms-office.chartcolorstyle+xml"/>
  <Override PartName="/ppt/charts/colors2.xml" ContentType="application/vnd.ms-office.chartcolorstyle+xml"/>
  <Override PartName="/ppt/charts/style1.xml" ContentType="application/vnd.ms-office.chartstyle+xml"/>
  <Override PartName="/ppt/charts/style2.xml" ContentType="application/vnd.ms-office.chartstyl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3"/>
    <p:sldId id="257" r:id="rId4"/>
    <p:sldId id="281" r:id="rId5"/>
    <p:sldId id="262" r:id="rId6"/>
    <p:sldId id="263" r:id="rId7"/>
    <p:sldId id="266" r:id="rId8"/>
    <p:sldId id="265" r:id="rId9"/>
    <p:sldId id="264" r:id="rId10"/>
    <p:sldId id="282" r:id="rId11"/>
    <p:sldId id="267" r:id="rId12"/>
    <p:sldId id="270" r:id="rId13"/>
    <p:sldId id="271" r:id="rId14"/>
    <p:sldId id="272" r:id="rId15"/>
    <p:sldId id="273" r:id="rId16"/>
    <p:sldId id="274" r:id="rId17"/>
    <p:sldId id="275" r:id="rId18"/>
    <p:sldId id="276" r:id="rId19"/>
    <p:sldId id="277" r:id="rId20"/>
    <p:sldId id="278" r:id="rId21"/>
    <p:sldId id="283" r:id="rId22"/>
    <p:sldId id="268" r:id="rId23"/>
    <p:sldId id="279" r:id="rId24"/>
    <p:sldId id="280" r:id="rId25"/>
    <p:sldId id="258" r:id="rId26"/>
    <p:sldId id="269" r:id="rId27"/>
    <p:sldId id="284" r:id="rId28"/>
    <p:sldId id="286" r:id="rId29"/>
    <p:sldId id="287" r:id="rId30"/>
    <p:sldId id="285" r:id="rId31"/>
    <p:sldId id="259" r:id="rId32"/>
    <p:sldId id="260" r:id="rId33"/>
    <p:sldId id="261"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90"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7" Type="http://schemas.openxmlformats.org/officeDocument/2006/relationships/tableStyles" Target="tableStyles.xml"/><Relationship Id="rId36" Type="http://schemas.openxmlformats.org/officeDocument/2006/relationships/viewProps" Target="viewProps.xml"/><Relationship Id="rId35" Type="http://schemas.openxmlformats.org/officeDocument/2006/relationships/presProps" Target="presProps.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package" Target="../embeddings/Workbook1.xlsx"/></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package" Target="../embeddings/Workbook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horzOverflow="overflow" vert="horz" wrap="square" anchor="ctr" anchorCtr="1"/>
        <a:lstStyle/>
        <a:p>
          <a:pPr>
            <a:defRPr sz="1860" b="0" i="0" u="none" strike="noStrike" kern="1200" spc="0" baseline="0">
              <a:solidFill>
                <a:schemeClr val="tx1">
                  <a:lumMod val="65000"/>
                  <a:lumOff val="35000"/>
                </a:schemeClr>
              </a:solidFill>
              <a:latin typeface="+mn-lt"/>
              <a:ea typeface="+mn-ea"/>
              <a:cs typeface="+mn-cs"/>
            </a:defRPr>
          </a:pPr>
        </a:p>
      </c:txPr>
    </c:title>
    <c:autoTitleDeleted val="0"/>
    <c:plotArea>
      <c:layout/>
      <c:pieChart>
        <c:varyColors val="1"/>
        <c:ser>
          <c:idx val="0"/>
          <c:order val="0"/>
          <c:tx>
            <c:strRef>
              <c:f>Hoja1!$B$1</c:f>
              <c:strCache>
                <c:ptCount val="1"/>
                <c:pt idx="0">
                  <c:v>Víctimas de Actos de Tortura</c:v>
                </c:pt>
              </c:strCache>
            </c:strRef>
          </c:tx>
          <c:spPr>
            <a:effectLst/>
          </c:spPr>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Lbls>
            <c:dLbl>
              <c:idx val="0"/>
              <c:layout/>
              <c:numFmt formatCode="General" sourceLinked="1"/>
              <c:spPr>
                <a:noFill/>
                <a:ln>
                  <a:noFill/>
                </a:ln>
                <a:effectLst/>
              </c:spPr>
              <c:txPr>
                <a:bodyPr rot="0" spcFirstLastPara="1" vertOverflow="ellipsis" horzOverflow="overflow" vert="horz" wrap="square" lIns="38100" tIns="19050" rIns="38100" bIns="19050" anchor="ctr" anchorCtr="1">
                  <a:spAutoFit/>
                </a:bodyPr>
                <a:lstStyle/>
                <a:p>
                  <a:pPr>
                    <a:defRPr sz="1800" b="1" i="0" u="none" strike="noStrike" kern="1200" baseline="0">
                      <a:solidFill>
                        <a:schemeClr val="bg1"/>
                      </a:solidFill>
                      <a:latin typeface="+mn-lt"/>
                      <a:ea typeface="+mn-ea"/>
                      <a:cs typeface="+mn-cs"/>
                    </a:defRPr>
                  </a:pPr>
                </a:p>
              </c:txPr>
              <c:dLblPos val="bestFit"/>
              <c:showLegendKey val="0"/>
              <c:showVal val="1"/>
              <c:showCatName val="0"/>
              <c:showSerName val="0"/>
              <c:showPercent val="0"/>
              <c:showBubbleSize val="0"/>
              <c:extLst>
                <c:ext xmlns:c15="http://schemas.microsoft.com/office/drawing/2012/chart" uri="{CE6537A1-D6FC-4f65-9D91-7224C49458BB}"/>
              </c:extLst>
            </c:dLbl>
            <c:dLbl>
              <c:idx val="1"/>
              <c:layout/>
              <c:numFmt formatCode="General" sourceLinked="1"/>
              <c:spPr>
                <a:noFill/>
                <a:ln>
                  <a:noFill/>
                </a:ln>
                <a:effectLst/>
              </c:spPr>
              <c:txPr>
                <a:bodyPr rot="0" spcFirstLastPara="1" vertOverflow="ellipsis" horzOverflow="overflow" vert="horz" wrap="square" lIns="38100" tIns="19050" rIns="38100" bIns="19050" anchor="ctr" anchorCtr="1">
                  <a:spAutoFit/>
                </a:bodyPr>
                <a:lstStyle/>
                <a:p>
                  <a:pPr>
                    <a:defRPr sz="1800" b="1" i="0" u="none" strike="noStrike" kern="1200" baseline="0">
                      <a:solidFill>
                        <a:schemeClr val="tx1"/>
                      </a:solidFill>
                      <a:latin typeface="+mn-lt"/>
                      <a:ea typeface="+mn-ea"/>
                      <a:cs typeface="+mn-cs"/>
                    </a:defRPr>
                  </a:pPr>
                </a:p>
              </c:txPr>
              <c:dLblPos val="bestFit"/>
              <c:showLegendKey val="0"/>
              <c:showVal val="1"/>
              <c:showCatName val="0"/>
              <c:showSerName val="0"/>
              <c:showPercent val="0"/>
              <c:showBubbleSize val="0"/>
              <c:extLst>
                <c:ext xmlns:c15="http://schemas.microsoft.com/office/drawing/2012/chart" uri="{CE6537A1-D6FC-4f65-9D91-7224C49458BB}"/>
              </c:extLst>
            </c:dLbl>
            <c:numFmt formatCode="General" sourceLinked="1"/>
            <c:spPr>
              <a:noFill/>
              <a:ln>
                <a:noFill/>
              </a:ln>
              <a:effectLst/>
            </c:spPr>
            <c:txPr>
              <a:bodyPr rot="0" spcFirstLastPara="1" vertOverflow="ellipsis" horzOverflow="overflow" vert="horz" wrap="square" lIns="38100" tIns="19050" rIns="38100" bIns="19050" anchor="ctr" anchorCtr="1">
                <a:spAutoFit/>
              </a:bodyPr>
              <a:lstStyle/>
              <a:p>
                <a:pPr>
                  <a:defRPr sz="1195" b="0" i="0" u="none" strike="noStrike" kern="1200" baseline="0">
                    <a:solidFill>
                      <a:schemeClr val="tx1">
                        <a:lumMod val="75000"/>
                        <a:lumOff val="25000"/>
                      </a:schemeClr>
                    </a:solidFill>
                    <a:latin typeface="+mn-lt"/>
                    <a:ea typeface="+mn-ea"/>
                    <a:cs typeface="+mn-cs"/>
                  </a:defRPr>
                </a:pPr>
              </a:p>
            </c:txPr>
            <c:dLblPos val="bestFit"/>
            <c:showLegendKey val="0"/>
            <c:showVal val="1"/>
            <c:showCatName val="0"/>
            <c:showSerName val="0"/>
            <c:showPercent val="0"/>
            <c:showBubbleSize val="0"/>
            <c:showLeaderLines val="1"/>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Hoja1!$A$2:$A$5</c:f>
              <c:strCache>
                <c:ptCount val="2"/>
                <c:pt idx="0">
                  <c:v>Personas menores de 18 años de edad</c:v>
                </c:pt>
                <c:pt idx="1">
                  <c:v>Personas mayores de 18 años de edad</c:v>
                </c:pt>
              </c:strCache>
            </c:strRef>
          </c:cat>
          <c:val>
            <c:numRef>
              <c:f>Hoja1!$B$2:$B$5</c:f>
              <c:numCache>
                <c:formatCode>General</c:formatCode>
                <c:ptCount val="4"/>
                <c:pt idx="0">
                  <c:v>25.3</c:v>
                </c:pt>
                <c:pt idx="1">
                  <c:v>74.7</c:v>
                </c:pt>
              </c:numCache>
            </c:numRef>
          </c:val>
        </c:ser>
        <c:dLbls>
          <c:dLblPos val="bestFit"/>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0519108011662354"/>
          <c:y val="0.917310924369748"/>
          <c:w val="0.856701255246772"/>
          <c:h val="0.0610084033613445"/>
        </c:manualLayout>
      </c:layout>
      <c:overlay val="0"/>
      <c:spPr>
        <a:noFill/>
        <a:ln>
          <a:noFill/>
        </a:ln>
        <a:effectLst/>
      </c:spPr>
      <c:txPr>
        <a:bodyPr rot="0" spcFirstLastPara="1" vertOverflow="ellipsis" horzOverflow="overflow" vert="horz" wrap="square" anchor="ctr" anchorCtr="1"/>
        <a:lstStyle/>
        <a:p>
          <a:pPr>
            <a:defRPr sz="1200" b="0" i="0" u="none" strike="noStrike" kern="1200" baseline="0">
              <a:solidFill>
                <a:schemeClr val="tx1">
                  <a:lumMod val="65000"/>
                  <a:lumOff val="35000"/>
                </a:schemeClr>
              </a:solidFill>
              <a:latin typeface="+mn-lt"/>
              <a:ea typeface="+mn-ea"/>
              <a:cs typeface="+mn-cs"/>
            </a:defRPr>
          </a:pPr>
        </a:p>
      </c:txPr>
    </c:legend>
    <c:plotVisOnly val="1"/>
    <c:dispBlanksAs val="gap"/>
    <c:showDLblsOverMax val="0"/>
  </c:chart>
  <c:spPr>
    <a:noFill/>
    <a:ln>
      <a:noFill/>
    </a:ln>
    <a:effectLst/>
  </c:spPr>
  <c:txPr>
    <a:bodyPr rot="0" spcFirstLastPara="0" vertOverflow="ellipsis" horzOverflow="overflow" vert="horz" wrap="square" anchor="ctr" anchorCtr="1"/>
    <a:lstStyle/>
    <a:p>
      <a:pPr>
        <a:defRPr lang="en-US"/>
      </a:pPr>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Repitió</c:v>
                </c:pt>
              </c:strCache>
            </c:strRef>
          </c:tx>
          <c:spPr>
            <a:solidFill>
              <a:schemeClr val="accent1"/>
            </a:solidFill>
            <a:ln>
              <a:noFill/>
            </a:ln>
            <a:effectLst/>
          </c:spPr>
          <c:invertIfNegative val="0"/>
          <c:dLbls>
            <c:numFmt formatCode="General" sourceLinked="1"/>
            <c:spPr>
              <a:noFill/>
              <a:ln>
                <a:noFill/>
              </a:ln>
              <a:effectLst/>
            </c:spPr>
            <c:txPr>
              <a:bodyPr rot="0" spcFirstLastPara="0" vertOverflow="ellipsis" horzOverflow="overflow" vert="horz" wrap="square" anchor="ctr" anchorCtr="1"/>
              <a:lstStyle/>
              <a:p>
                <a:pPr>
                  <a:defRPr sz="1800" b="1" kern="1200">
                    <a:solidFill>
                      <a:schemeClr val="bg1"/>
                    </a:solidFill>
                    <a:latin typeface="+mn-lt"/>
                    <a:ea typeface="+mn-ea"/>
                    <a:cs typeface="+mn-cs"/>
                  </a:defRPr>
                </a:pPr>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noFill/>
                    <a:ln w="9525" cap="flat" cmpd="sng" algn="ctr">
                      <a:solidFill>
                        <a:schemeClr val="tx1">
                          <a:lumMod val="35000"/>
                          <a:lumOff val="65000"/>
                        </a:schemeClr>
                      </a:solidFill>
                      <a:round/>
                    </a:ln>
                    <a:effectLst/>
                  </c:spPr>
                </c15:leaderLines>
              </c:ext>
            </c:extLst>
          </c:dLbls>
          <c:cat>
            <c:strRef>
              <c:f>Sheet1!$A$2:$A$3</c:f>
              <c:strCache>
                <c:ptCount val="2"/>
                <c:pt idx="0">
                  <c:v>Trabajaron</c:v>
                </c:pt>
                <c:pt idx="1">
                  <c:v>No trabajaron</c:v>
                </c:pt>
              </c:strCache>
            </c:strRef>
          </c:cat>
          <c:val>
            <c:numRef>
              <c:f>Sheet1!$B$2:$B$3</c:f>
              <c:numCache>
                <c:formatCode>General</c:formatCode>
                <c:ptCount val="2"/>
                <c:pt idx="0">
                  <c:v>29.7</c:v>
                </c:pt>
                <c:pt idx="1">
                  <c:v>12.6</c:v>
                </c:pt>
              </c:numCache>
            </c:numRef>
          </c:val>
        </c:ser>
        <c:ser>
          <c:idx val="1"/>
          <c:order val="1"/>
          <c:tx>
            <c:strRef>
              <c:f>Sheet1!$C$1</c:f>
              <c:strCache>
                <c:ptCount val="1"/>
                <c:pt idx="0">
                  <c:v>No repitió</c:v>
                </c:pt>
              </c:strCache>
            </c:strRef>
          </c:tx>
          <c:spPr>
            <a:solidFill>
              <a:schemeClr val="accent2"/>
            </a:solidFill>
            <a:ln>
              <a:noFill/>
            </a:ln>
            <a:effectLst/>
          </c:spPr>
          <c:invertIfNegative val="0"/>
          <c:dLbls>
            <c:numFmt formatCode="General" sourceLinked="1"/>
            <c:spPr>
              <a:noFill/>
              <a:ln>
                <a:noFill/>
              </a:ln>
              <a:effectLst/>
            </c:spPr>
            <c:txPr>
              <a:bodyPr rot="0" spcFirstLastPara="0" vertOverflow="ellipsis" horzOverflow="overflow" vert="horz" wrap="square" anchor="ctr" anchorCtr="1"/>
              <a:lstStyle/>
              <a:p>
                <a:pPr>
                  <a:defRPr sz="1800" b="1" kern="1200">
                    <a:solidFill>
                      <a:schemeClr val="tx1">
                        <a:lumMod val="75000"/>
                        <a:lumOff val="25000"/>
                      </a:schemeClr>
                    </a:solidFill>
                    <a:latin typeface="+mn-lt"/>
                    <a:ea typeface="+mn-ea"/>
                    <a:cs typeface="+mn-cs"/>
                  </a:defRPr>
                </a:pPr>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noFill/>
                    <a:ln w="9525" cap="flat" cmpd="sng" algn="ctr">
                      <a:solidFill>
                        <a:schemeClr val="tx1">
                          <a:lumMod val="35000"/>
                          <a:lumOff val="65000"/>
                        </a:schemeClr>
                      </a:solidFill>
                      <a:round/>
                    </a:ln>
                    <a:effectLst/>
                  </c:spPr>
                </c15:leaderLines>
              </c:ext>
            </c:extLst>
          </c:dLbls>
          <c:cat>
            <c:strRef>
              <c:f>Sheet1!$A$2:$A$3</c:f>
              <c:strCache>
                <c:ptCount val="2"/>
                <c:pt idx="0">
                  <c:v>Trabajaron</c:v>
                </c:pt>
                <c:pt idx="1">
                  <c:v>No trabajaron</c:v>
                </c:pt>
              </c:strCache>
            </c:strRef>
          </c:cat>
          <c:val>
            <c:numRef>
              <c:f>Sheet1!$C$2:$C$3</c:f>
              <c:numCache>
                <c:formatCode>General</c:formatCode>
                <c:ptCount val="2"/>
                <c:pt idx="0">
                  <c:v>70.3</c:v>
                </c:pt>
                <c:pt idx="1">
                  <c:v>87.4</c:v>
                </c:pt>
              </c:numCache>
            </c:numRef>
          </c:val>
        </c:ser>
        <c:ser>
          <c:idx val="2"/>
          <c:order val="2"/>
          <c:tx>
            <c:strRef>
              <c:f>Sheet1!#REF!</c:f>
              <c:strCache>
                <c:ptCount val="1"/>
                <c:pt idx="0">
                  <c:v/>
                </c:pt>
              </c:strCache>
            </c:strRef>
          </c:tx>
          <c:spPr>
            <a:solidFill>
              <a:schemeClr val="accent3"/>
            </a:solidFill>
            <a:ln>
              <a:noFill/>
            </a:ln>
            <a:effectLst/>
          </c:spPr>
          <c:invertIfNegative val="0"/>
          <c:cat>
            <c:strRef>
              <c:f>Sheet1!$A$2:$A$3</c:f>
              <c:strCache>
                <c:ptCount val="2"/>
                <c:pt idx="0">
                  <c:v>Trabajaron</c:v>
                </c:pt>
                <c:pt idx="1">
                  <c:v>No trabajaron</c:v>
                </c:pt>
              </c:strCache>
            </c:strRef>
          </c:cat>
          <c:val>
            <c:numRef>
              <c:f>Sheet1!#REF!</c:f>
              <c:numCache>
                <c:formatCode>General</c:formatCode>
                <c:ptCount val="1"/>
                <c:pt idx="0">
                  <c:v>1</c:v>
                </c:pt>
              </c:numCache>
            </c:numRef>
          </c:val>
        </c:ser>
        <c:dLbls>
          <c:dLblPos val="ctr"/>
          <c:showLegendKey val="0"/>
          <c:showVal val="0"/>
          <c:showCatName val="0"/>
          <c:showSerName val="0"/>
          <c:showPercent val="0"/>
          <c:showBubbleSize val="0"/>
        </c:dLbls>
        <c:gapWidth val="150"/>
        <c:overlap val="100"/>
        <c:axId val="477791531"/>
        <c:axId val="930776344"/>
      </c:barChart>
      <c:catAx>
        <c:axId val="4777915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0" vertOverflow="ellipsis" horzOverflow="overflow" vert="horz" wrap="square" anchor="ctr" anchorCtr="1"/>
          <a:lstStyle/>
          <a:p>
            <a:pPr>
              <a:defRPr sz="900" kern="1200">
                <a:solidFill>
                  <a:schemeClr val="tx1">
                    <a:lumMod val="65000"/>
                    <a:lumOff val="35000"/>
                  </a:schemeClr>
                </a:solidFill>
                <a:latin typeface="+mn-lt"/>
                <a:ea typeface="+mn-ea"/>
                <a:cs typeface="+mn-cs"/>
              </a:defRPr>
            </a:pPr>
          </a:p>
        </c:txPr>
        <c:crossAx val="930776344"/>
        <c:crosses val="autoZero"/>
        <c:auto val="1"/>
        <c:lblAlgn val="ctr"/>
        <c:lblOffset val="100"/>
        <c:tickMarkSkip val="1"/>
        <c:noMultiLvlLbl val="0"/>
      </c:catAx>
      <c:valAx>
        <c:axId val="930776344"/>
        <c:scaling>
          <c:orientation val="minMax"/>
        </c:scaling>
        <c:delete val="0"/>
        <c:axPos val="l"/>
        <c:majorGridlines>
          <c:spPr>
            <a:noFill/>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0" vertOverflow="ellipsis" horzOverflow="overflow" vert="horz" wrap="square" anchor="ctr" anchorCtr="1"/>
          <a:lstStyle/>
          <a:p>
            <a:pPr>
              <a:defRPr sz="900" kern="1200">
                <a:solidFill>
                  <a:schemeClr val="tx1">
                    <a:lumMod val="65000"/>
                    <a:lumOff val="35000"/>
                  </a:schemeClr>
                </a:solidFill>
                <a:latin typeface="+mn-lt"/>
                <a:ea typeface="+mn-ea"/>
                <a:cs typeface="+mn-cs"/>
              </a:defRPr>
            </a:pPr>
          </a:p>
        </c:txPr>
        <c:crossAx val="477791531"/>
        <c:crosses val="autoZero"/>
        <c:crossBetween val="between"/>
      </c:valAx>
      <c:spPr>
        <a:noFill/>
        <a:ln>
          <a:noFill/>
        </a:ln>
        <a:effectLst/>
      </c:spPr>
    </c:plotArea>
    <c:legend>
      <c:legendPos val="b"/>
      <c:legendEntry>
        <c:idx val="0"/>
        <c:txPr>
          <a:bodyPr rot="0" spcFirstLastPara="0" vertOverflow="ellipsis" horzOverflow="overflow" vert="horz" wrap="square" anchor="ctr" anchorCtr="1"/>
          <a:lstStyle/>
          <a:p>
            <a:pPr>
              <a:defRPr sz="1800"/>
            </a:pPr>
          </a:p>
        </c:txPr>
      </c:legendEntry>
      <c:legendEntry>
        <c:idx val="1"/>
        <c:txPr>
          <a:bodyPr rot="0" spcFirstLastPara="0" vertOverflow="ellipsis" horzOverflow="overflow" vert="horz" wrap="square" anchor="ctr" anchorCtr="1"/>
          <a:lstStyle/>
          <a:p>
            <a:pPr>
              <a:defRPr sz="1800"/>
            </a:pPr>
          </a:p>
        </c:txPr>
      </c:legendEntry>
      <c:legendEntry>
        <c:idx val="2"/>
        <c:delete val="1"/>
      </c:legendEntry>
      <c:layout>
        <c:manualLayout>
          <c:xMode val="edge"/>
          <c:yMode val="edge"/>
          <c:x val="0.213998523016329"/>
          <c:y val="0.923684652882837"/>
          <c:w val="0.461967670468532"/>
          <c:h val="0.0561438897293663"/>
        </c:manualLayout>
      </c:layout>
      <c:overlay val="0"/>
      <c:spPr>
        <a:noFill/>
        <a:ln>
          <a:noFill/>
        </a:ln>
        <a:effectLst/>
      </c:spPr>
      <c:txPr>
        <a:bodyPr rot="0" spcFirstLastPara="0" vertOverflow="ellipsis" horzOverflow="overflow" vert="horz" wrap="square" anchor="ctr" anchorCtr="1"/>
        <a:lstStyle/>
        <a:p>
          <a:pPr>
            <a:defRPr sz="1800" kern="1200">
              <a:solidFill>
                <a:schemeClr val="tx1">
                  <a:lumMod val="65000"/>
                  <a:lumOff val="35000"/>
                </a:schemeClr>
              </a:solidFill>
              <a:latin typeface="+mn-lt"/>
              <a:ea typeface="+mn-ea"/>
              <a:cs typeface="+mn-cs"/>
            </a:defRPr>
          </a:pPr>
        </a:p>
      </c:txPr>
    </c:legend>
    <c:plotVisOnly val="1"/>
    <c:dispBlanksAs val="gap"/>
    <c:showDLblsOverMax val="0"/>
  </c:chart>
  <c:spPr>
    <a:noFill/>
    <a:ln>
      <a:noFill/>
    </a:ln>
    <a:effectLst/>
  </c:spPr>
  <c:txPr>
    <a:bodyPr rot="0" spcFirstLastPara="0" vertOverflow="ellipsis" horzOverflow="overflow" vert="horz" wrap="square" anchor="ctr" anchorCtr="1"/>
    <a:lstStyle/>
    <a:p>
      <a:pPr>
        <a:defRPr lang="en-US" sz="1000" kern="1200">
          <a:solidFill>
            <a:schemeClr val="tx1"/>
          </a:solidFill>
          <a:latin typeface="+mn-lt"/>
          <a:ea typeface="+mn-ea"/>
          <a:cs typeface="+mn-cs"/>
        </a:defRPr>
      </a:pP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Editar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Editar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Editar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Editar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Editar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Editar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Editar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Editar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Editar el estilo de texto del patrón</a:t>
            </a:r>
            <a:endParaRPr lang="es-ES"/>
          </a:p>
          <a:p>
            <a:pPr lvl="1"/>
            <a:r>
              <a:rPr lang="es-ES"/>
              <a:t>Segundo nivel</a:t>
            </a:r>
            <a:endParaRPr lang="es-ES"/>
          </a:p>
          <a:p>
            <a:pPr lvl="2"/>
            <a:r>
              <a:rPr lang="es-ES"/>
              <a:t>Tercer nivel</a:t>
            </a:r>
            <a:endParaRPr lang="es-ES"/>
          </a:p>
          <a:p>
            <a:pPr lvl="3"/>
            <a:r>
              <a:rPr lang="es-ES"/>
              <a:t>Cuarto nivel</a:t>
            </a:r>
            <a:endParaRPr lang="es-ES"/>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7.emf"/></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8.emf"/></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9.emf"/></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chart" Target="../charts/char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chart" Target="../charts/char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emf"/></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emf"/></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emf"/></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emf"/></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6.emf"/><Relationship Id="rId1" Type="http://schemas.openxmlformats.org/officeDocument/2006/relationships/image" Target="../media/image5.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AR" dirty="0"/>
              <a:t>Congreso de Atención Primaria de la Salud </a:t>
            </a:r>
          </a:p>
        </p:txBody>
      </p:sp>
      <p:sp>
        <p:nvSpPr>
          <p:cNvPr id="3" name="Subtítulo 2"/>
          <p:cNvSpPr>
            <a:spLocks noGrp="1"/>
          </p:cNvSpPr>
          <p:nvPr>
            <p:ph type="subTitle" idx="1"/>
          </p:nvPr>
        </p:nvSpPr>
        <p:spPr/>
        <p:txBody>
          <a:bodyPr>
            <a:normAutofit lnSpcReduction="10000"/>
          </a:bodyPr>
          <a:lstStyle/>
          <a:p>
            <a:r>
              <a:rPr lang="es-AR" dirty="0"/>
              <a:t>6 y 7 de Octubre</a:t>
            </a:r>
            <a:endParaRPr lang="es-AR" dirty="0"/>
          </a:p>
          <a:p>
            <a:r>
              <a:rPr lang="es-AR" dirty="0"/>
              <a:t>Mar del Plata</a:t>
            </a:r>
            <a:endParaRPr lang="es-AR" dirty="0"/>
          </a:p>
          <a:p>
            <a:pPr algn="r"/>
            <a:r>
              <a:rPr lang="es-AR" dirty="0"/>
              <a:t>Dr. Norberto </a:t>
            </a:r>
            <a:r>
              <a:rPr lang="es-AR" dirty="0" err="1"/>
              <a:t>Liwski</a:t>
            </a:r>
            <a:endParaRPr lang="es-A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s-AR" altLang="en-US"/>
              <a:t>De qué hablamos, cuando hablamos de Bullying</a:t>
            </a:r>
            <a:endParaRPr lang="es-AR" altLang="en-US"/>
          </a:p>
        </p:txBody>
      </p:sp>
      <p:sp>
        <p:nvSpPr>
          <p:cNvPr id="3" name="Content Placeholder 2"/>
          <p:cNvSpPr>
            <a:spLocks noGrp="1"/>
          </p:cNvSpPr>
          <p:nvPr>
            <p:ph sz="half" idx="1"/>
          </p:nvPr>
        </p:nvSpPr>
        <p:spPr>
          <a:xfrm>
            <a:off x="2560955" y="2457450"/>
            <a:ext cx="9203690" cy="3777615"/>
          </a:xfrm>
        </p:spPr>
        <p:txBody>
          <a:bodyPr/>
          <a:p>
            <a:pPr algn="just"/>
            <a:r>
              <a:rPr lang="es-AR" altLang="en-US" sz="2800"/>
              <a:t>Abordaremos la problemática del conflicto escolar, comúnmente llamada Bullying. Entendemos que esta palabra tiene un sentido negativo que es importante revertir, para poder pensar la escuela como un ámbito de comunicación e integración del que todos somos parte.</a:t>
            </a:r>
            <a:endParaRPr lang="es-AR" altLang="en-US" sz="2800"/>
          </a:p>
        </p:txBody>
      </p:sp>
      <p:sp>
        <p:nvSpPr>
          <p:cNvPr id="5" name="Text Box 4"/>
          <p:cNvSpPr txBox="1"/>
          <p:nvPr/>
        </p:nvSpPr>
        <p:spPr>
          <a:xfrm>
            <a:off x="2489835" y="5946140"/>
            <a:ext cx="8296275" cy="365760"/>
          </a:xfrm>
          <a:prstGeom prst="rect">
            <a:avLst/>
          </a:prstGeom>
          <a:noFill/>
        </p:spPr>
        <p:txBody>
          <a:bodyPr wrap="square" rtlCol="0">
            <a:spAutoFit/>
          </a:bodyPr>
          <a:p>
            <a:r>
              <a:rPr lang="es-AR" altLang="en-US"/>
              <a:t>Fuente: Defensor del Pueblo de la Provincia de Buenos Aires. </a:t>
            </a:r>
            <a:endParaRPr lang="es-AR"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2520315" y="1670685"/>
            <a:ext cx="9357995" cy="5042535"/>
          </a:xfrm>
        </p:spPr>
        <p:txBody>
          <a:bodyPr/>
          <a:p>
            <a:r>
              <a:rPr lang="es-AR" altLang="en-US" sz="3400"/>
              <a:t>Los niños enfrentan tensiones, problemas y conflictos, propios de la convivencia humana. Los cuales al no ser advertidos ni trabajados por los adultos responsables, se traducen en violencia. </a:t>
            </a:r>
            <a:endParaRPr lang="es-AR" altLang="en-US" sz="3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s-AR" altLang="en-US" sz="4000"/>
              <a:t>¿Cómo percibimos la violencia?</a:t>
            </a:r>
            <a:endParaRPr lang="es-AR" altLang="en-US" sz="4000"/>
          </a:p>
        </p:txBody>
      </p:sp>
      <p:sp>
        <p:nvSpPr>
          <p:cNvPr id="3" name="Content Placeholder 2"/>
          <p:cNvSpPr>
            <a:spLocks noGrp="1"/>
          </p:cNvSpPr>
          <p:nvPr>
            <p:ph sz="half" idx="1"/>
          </p:nvPr>
        </p:nvSpPr>
        <p:spPr>
          <a:xfrm>
            <a:off x="2659380" y="2063750"/>
            <a:ext cx="9034780" cy="3777615"/>
          </a:xfrm>
        </p:spPr>
        <p:txBody>
          <a:bodyPr/>
          <a:p>
            <a:r>
              <a:rPr lang="es-AR" altLang="en-US" sz="3400"/>
              <a:t>Como una forma de relacionarse; como algo natural, que ya no nos asombra; como un comportamiento que se puede dar en diversos ámbitos sociales.</a:t>
            </a:r>
            <a:endParaRPr lang="es-AR" altLang="en-US" sz="3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s-AR" altLang="en-US" sz="4000"/>
              <a:t>Pero...¿qué es la violencia?</a:t>
            </a:r>
            <a:endParaRPr lang="es-AR" altLang="en-US" sz="4000"/>
          </a:p>
        </p:txBody>
      </p:sp>
      <p:sp>
        <p:nvSpPr>
          <p:cNvPr id="3" name="Content Placeholder 2"/>
          <p:cNvSpPr>
            <a:spLocks noGrp="1"/>
          </p:cNvSpPr>
          <p:nvPr>
            <p:ph sz="half" idx="1"/>
          </p:nvPr>
        </p:nvSpPr>
        <p:spPr>
          <a:xfrm>
            <a:off x="2590165" y="1896110"/>
            <a:ext cx="9161145" cy="4016375"/>
          </a:xfrm>
        </p:spPr>
        <p:txBody>
          <a:bodyPr/>
          <a:p>
            <a:r>
              <a:rPr lang="es-AR" altLang="en-US" sz="3200"/>
              <a:t>Una acción que ocasiona daño a otra persona y es así como deberíamos percibirla. Es violento maltratar y ser maltratado; es violento mirar y no hacer nada.</a:t>
            </a:r>
            <a:endParaRPr lang="es-AR" altLang="en-US" sz="32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Autofit/>
          </a:bodyPr>
          <a:p>
            <a:pPr algn="ctr"/>
            <a:r>
              <a:rPr lang="es-AR" altLang="en-US" sz="4000"/>
              <a:t>Hablemos del conflicto en la escuela (Bullying)</a:t>
            </a:r>
            <a:endParaRPr lang="es-AR" altLang="en-US" sz="4000"/>
          </a:p>
        </p:txBody>
      </p:sp>
      <p:sp>
        <p:nvSpPr>
          <p:cNvPr id="3" name="Content Placeholder 2"/>
          <p:cNvSpPr>
            <a:spLocks noGrp="1"/>
          </p:cNvSpPr>
          <p:nvPr>
            <p:ph sz="half" idx="1"/>
          </p:nvPr>
        </p:nvSpPr>
        <p:spPr>
          <a:xfrm>
            <a:off x="2588895" y="2850515"/>
            <a:ext cx="9372600" cy="3777615"/>
          </a:xfrm>
        </p:spPr>
        <p:txBody>
          <a:bodyPr/>
          <a:p>
            <a:r>
              <a:rPr lang="es-AR" altLang="en-US" sz="3400"/>
              <a:t>Es el maltrato real o virtual que recibe un niño o niña por parte de otro u otros, de manera sostenida en el tiempo, más allá de un hecho aislado.</a:t>
            </a:r>
            <a:endParaRPr lang="es-AR" altLang="en-US" sz="34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Autofit/>
          </a:bodyPr>
          <a:p>
            <a:pPr algn="ctr"/>
            <a:r>
              <a:rPr lang="es-AR" altLang="en-US" sz="4000"/>
              <a:t>La situación de violencia es distinta a una relación de violencia.</a:t>
            </a:r>
            <a:endParaRPr lang="es-AR" altLang="en-US" sz="4000"/>
          </a:p>
        </p:txBody>
      </p:sp>
      <p:sp>
        <p:nvSpPr>
          <p:cNvPr id="3" name="Content Placeholder 2"/>
          <p:cNvSpPr>
            <a:spLocks noGrp="1"/>
          </p:cNvSpPr>
          <p:nvPr>
            <p:ph sz="half" idx="1"/>
          </p:nvPr>
        </p:nvSpPr>
        <p:spPr>
          <a:xfrm>
            <a:off x="2646680" y="3048635"/>
            <a:ext cx="9133205" cy="2780665"/>
          </a:xfrm>
        </p:spPr>
        <p:txBody>
          <a:bodyPr/>
          <a:p>
            <a:r>
              <a:rPr lang="es-AR" altLang="en-US" sz="3600"/>
              <a:t>El maltrato entre pares, sostenida en el tiempo, se instala, generando en el grupo una relación de violencia.</a:t>
            </a:r>
            <a:endParaRPr lang="es-AR" altLang="en-US" sz="36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592705" y="625475"/>
            <a:ext cx="3755390" cy="1280795"/>
          </a:xfrm>
        </p:spPr>
        <p:txBody>
          <a:bodyPr/>
          <a:p>
            <a:r>
              <a:rPr lang="es-AR" altLang="en-US"/>
              <a:t>¿Qué hacer ?</a:t>
            </a:r>
            <a:endParaRPr lang="es-AR" altLang="en-US"/>
          </a:p>
        </p:txBody>
      </p:sp>
      <p:sp>
        <p:nvSpPr>
          <p:cNvPr id="3" name="Content Placeholder 2"/>
          <p:cNvSpPr>
            <a:spLocks noGrp="1"/>
          </p:cNvSpPr>
          <p:nvPr>
            <p:ph sz="half" idx="1"/>
          </p:nvPr>
        </p:nvSpPr>
        <p:spPr/>
        <p:txBody>
          <a:bodyPr/>
          <a:p>
            <a:r>
              <a:rPr lang="es-AR" altLang="en-US" sz="3200"/>
              <a:t>Escuchar</a:t>
            </a:r>
            <a:endParaRPr lang="es-AR" altLang="en-US" sz="3200"/>
          </a:p>
          <a:p>
            <a:r>
              <a:rPr lang="es-AR" altLang="en-US" sz="3200"/>
              <a:t>Prevenir</a:t>
            </a:r>
            <a:endParaRPr lang="es-AR" altLang="en-US" sz="3200"/>
          </a:p>
          <a:p>
            <a:r>
              <a:rPr lang="es-AR" altLang="en-US" sz="3200"/>
              <a:t>Detectar</a:t>
            </a:r>
            <a:endParaRPr lang="es-AR" altLang="en-US" sz="3200"/>
          </a:p>
          <a:p>
            <a:r>
              <a:rPr lang="es-AR" altLang="en-US" sz="3200"/>
              <a:t>Conversar</a:t>
            </a:r>
            <a:endParaRPr lang="es-AR" altLang="en-US" sz="3200"/>
          </a:p>
          <a:p>
            <a:r>
              <a:rPr lang="es-AR" altLang="en-US" sz="3200"/>
              <a:t>Solucionar</a:t>
            </a:r>
            <a:endParaRPr lang="es-AR" altLang="en-US" sz="3200"/>
          </a:p>
        </p:txBody>
      </p:sp>
      <p:sp>
        <p:nvSpPr>
          <p:cNvPr id="4" name="Content Placeholder 3"/>
          <p:cNvSpPr>
            <a:spLocks noGrp="1"/>
          </p:cNvSpPr>
          <p:nvPr>
            <p:ph sz="half" idx="2"/>
          </p:nvPr>
        </p:nvSpPr>
        <p:spPr/>
        <p:txBody>
          <a:bodyPr/>
          <a:p>
            <a:r>
              <a:rPr lang="es-AR" altLang="en-US" sz="3200"/>
              <a:t>Culpar</a:t>
            </a:r>
            <a:endParaRPr lang="es-AR" altLang="en-US" sz="3200"/>
          </a:p>
          <a:p>
            <a:r>
              <a:rPr lang="es-AR" altLang="en-US" sz="3200"/>
              <a:t>Castigar</a:t>
            </a:r>
            <a:endParaRPr lang="es-AR" altLang="en-US" sz="3200"/>
          </a:p>
          <a:p>
            <a:r>
              <a:rPr lang="es-AR" altLang="en-US" sz="3200"/>
              <a:t>Discriminar</a:t>
            </a:r>
            <a:endParaRPr lang="es-AR" altLang="en-US" sz="3200"/>
          </a:p>
          <a:p>
            <a:r>
              <a:rPr lang="es-AR" altLang="en-US" sz="3200"/>
              <a:t>Señalar</a:t>
            </a:r>
            <a:endParaRPr lang="es-AR" altLang="en-US" sz="3200"/>
          </a:p>
          <a:p>
            <a:r>
              <a:rPr lang="es-AR" altLang="en-US" sz="3200"/>
              <a:t>Expulsar</a:t>
            </a:r>
            <a:endParaRPr lang="es-AR" altLang="en-US" sz="3200"/>
          </a:p>
        </p:txBody>
      </p:sp>
      <p:sp>
        <p:nvSpPr>
          <p:cNvPr id="5" name="Title 1"/>
          <p:cNvSpPr>
            <a:spLocks noGrp="1"/>
          </p:cNvSpPr>
          <p:nvPr/>
        </p:nvSpPr>
        <p:spPr>
          <a:xfrm>
            <a:off x="7329170" y="695960"/>
            <a:ext cx="3755390" cy="1280795"/>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AR" altLang="en-US"/>
              <a:t>¿Qué no hacer?</a:t>
            </a:r>
            <a:endParaRPr lang="es-AR"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s-AR" altLang="en-US"/>
              <a:t>¿Cómo evitar estas relaciones de violencia en la escuela?</a:t>
            </a:r>
            <a:endParaRPr lang="es-AR" altLang="en-US"/>
          </a:p>
        </p:txBody>
      </p:sp>
      <p:sp>
        <p:nvSpPr>
          <p:cNvPr id="3" name="Content Placeholder 2"/>
          <p:cNvSpPr>
            <a:spLocks noGrp="1"/>
          </p:cNvSpPr>
          <p:nvPr>
            <p:ph sz="half" idx="1"/>
          </p:nvPr>
        </p:nvSpPr>
        <p:spPr>
          <a:xfrm>
            <a:off x="2308225" y="2134870"/>
            <a:ext cx="9864090" cy="3777615"/>
          </a:xfrm>
        </p:spPr>
        <p:txBody>
          <a:bodyPr/>
          <a:p>
            <a:r>
              <a:rPr lang="es-AR" altLang="en-US" sz="3200"/>
              <a:t>Educando en valores</a:t>
            </a:r>
            <a:endParaRPr lang="es-AR" altLang="en-US" sz="3200"/>
          </a:p>
          <a:p>
            <a:r>
              <a:rPr lang="es-AR" altLang="en-US" sz="3200"/>
              <a:t>Construyendo lazos de solidaridad, de respeto, favoreciendo la inclusión.</a:t>
            </a:r>
            <a:endParaRPr lang="es-AR" altLang="en-US" sz="3200"/>
          </a:p>
          <a:p>
            <a:r>
              <a:rPr lang="es-AR" altLang="en-US" sz="3200"/>
              <a:t>Abordando previamente las situaciones de conflicto para evitar las expresiones de violencia. </a:t>
            </a:r>
            <a:endParaRPr lang="es-AR" altLang="en-US" sz="32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s-AR" altLang="en-US"/>
              <a:t>Cuando hablamos de bullying....</a:t>
            </a:r>
            <a:endParaRPr lang="es-AR" altLang="en-US"/>
          </a:p>
        </p:txBody>
      </p:sp>
      <p:sp>
        <p:nvSpPr>
          <p:cNvPr id="3" name="Content Placeholder 2"/>
          <p:cNvSpPr>
            <a:spLocks noGrp="1"/>
          </p:cNvSpPr>
          <p:nvPr>
            <p:ph sz="half" idx="1"/>
          </p:nvPr>
        </p:nvSpPr>
        <p:spPr>
          <a:xfrm>
            <a:off x="2590165" y="2135505"/>
            <a:ext cx="9303385" cy="3777615"/>
          </a:xfrm>
        </p:spPr>
        <p:txBody>
          <a:bodyPr/>
          <a:p>
            <a:r>
              <a:rPr lang="es-AR" altLang="en-US" sz="3000"/>
              <a:t>En realidad estamos hablando de las dificultades para relacionarnos pacíficamente.</a:t>
            </a:r>
            <a:endParaRPr lang="es-AR" altLang="en-US" sz="3000"/>
          </a:p>
          <a:p>
            <a:pPr marL="0" indent="0">
              <a:buNone/>
            </a:pPr>
            <a:r>
              <a:rPr lang="es-AR" altLang="en-US" sz="3000"/>
              <a:t>   Es importante que pensemos en los conflictos </a:t>
            </a:r>
            <a:br>
              <a:rPr lang="es-AR" altLang="en-US" sz="3000"/>
            </a:br>
            <a:r>
              <a:rPr lang="es-AR" altLang="en-US" sz="3000"/>
              <a:t>   que nos envuelven de manera positiva y    </a:t>
            </a:r>
            <a:br>
              <a:rPr lang="es-AR" altLang="en-US" sz="3000"/>
            </a:br>
            <a:r>
              <a:rPr lang="es-AR" altLang="en-US" sz="3000"/>
              <a:t>   preventiva, intentando resolverlos a través del </a:t>
            </a:r>
            <a:br>
              <a:rPr lang="es-AR" altLang="en-US" sz="3000"/>
            </a:br>
            <a:r>
              <a:rPr lang="es-AR" altLang="en-US" sz="3000"/>
              <a:t>   diálogo y pidiendo ayuda.</a:t>
            </a:r>
            <a:endParaRPr lang="es-AR" altLang="en-US" sz="3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592924" y="610140"/>
            <a:ext cx="8911687" cy="1280890"/>
          </a:xfrm>
        </p:spPr>
        <p:txBody>
          <a:bodyPr/>
          <a:p>
            <a:pPr algn="ctr"/>
            <a:r>
              <a:rPr lang="es-AR" altLang="en-US" sz="4000"/>
              <a:t>Propuesta</a:t>
            </a:r>
            <a:endParaRPr lang="es-AR" altLang="en-US" sz="4000"/>
          </a:p>
        </p:txBody>
      </p:sp>
      <p:sp>
        <p:nvSpPr>
          <p:cNvPr id="3" name="Content Placeholder 2"/>
          <p:cNvSpPr>
            <a:spLocks noGrp="1"/>
          </p:cNvSpPr>
          <p:nvPr>
            <p:ph sz="half" idx="1"/>
          </p:nvPr>
        </p:nvSpPr>
        <p:spPr>
          <a:xfrm>
            <a:off x="2589530" y="2134870"/>
            <a:ext cx="9274175" cy="3777615"/>
          </a:xfrm>
        </p:spPr>
        <p:txBody>
          <a:bodyPr/>
          <a:p>
            <a:r>
              <a:rPr lang="es-AR" altLang="en-US" sz="3000"/>
              <a:t>Proponemos una convivencia escolar pacífica, democrática y participativa, que promueva los valores de respeto por el otro, posibilitando una sociedad inclusiva y diversa. Junto a docentes y familias, contribuir a crear una cultura de paz.</a:t>
            </a:r>
            <a:endParaRPr lang="es-AR" altLang="en-US" sz="3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AR" sz="4000" dirty="0"/>
              <a:t>Informe Mundial sobre la Violencia contra los Niños y Niñas. (Año 2006)</a:t>
            </a:r>
            <a:br>
              <a:rPr lang="es-AR" dirty="0"/>
            </a:br>
            <a:endParaRPr lang="es-AR" sz="3100" dirty="0"/>
          </a:p>
        </p:txBody>
      </p:sp>
      <p:sp>
        <p:nvSpPr>
          <p:cNvPr id="3" name="Marcador de contenido 2"/>
          <p:cNvSpPr>
            <a:spLocks noGrp="1"/>
          </p:cNvSpPr>
          <p:nvPr>
            <p:ph idx="1"/>
          </p:nvPr>
        </p:nvSpPr>
        <p:spPr>
          <a:xfrm>
            <a:off x="2372139" y="2133599"/>
            <a:ext cx="9132473" cy="4399723"/>
          </a:xfrm>
        </p:spPr>
        <p:txBody>
          <a:bodyPr>
            <a:noAutofit/>
          </a:bodyPr>
          <a:lstStyle/>
          <a:p>
            <a:pPr marL="0" indent="0">
              <a:buNone/>
            </a:pPr>
            <a:r>
              <a:rPr lang="es-AR" sz="2800" dirty="0"/>
              <a:t>El Estudio empleó un marco analítico basado en los ámbitos o entornos en los que transcurre la niñez: </a:t>
            </a:r>
            <a:endParaRPr lang="es-AR" sz="2800" dirty="0"/>
          </a:p>
          <a:p>
            <a:r>
              <a:rPr lang="es-AR" sz="2800" dirty="0"/>
              <a:t>El hogar y la familia</a:t>
            </a:r>
            <a:endParaRPr lang="es-AR" sz="2800" dirty="0"/>
          </a:p>
          <a:p>
            <a:r>
              <a:rPr lang="es-AR" sz="2800" dirty="0"/>
              <a:t>la escuela</a:t>
            </a:r>
            <a:endParaRPr lang="es-AR" sz="2800" dirty="0"/>
          </a:p>
          <a:p>
            <a:r>
              <a:rPr lang="es-AR" sz="2800" dirty="0"/>
              <a:t>los sistemas de protección y de justicia</a:t>
            </a:r>
            <a:endParaRPr lang="es-AR" sz="2800" dirty="0"/>
          </a:p>
          <a:p>
            <a:r>
              <a:rPr lang="es-AR" sz="2800" dirty="0"/>
              <a:t>el lugar de trabajo</a:t>
            </a:r>
            <a:endParaRPr lang="es-AR" sz="2800" dirty="0"/>
          </a:p>
          <a:p>
            <a:r>
              <a:rPr lang="es-AR" sz="2800" dirty="0"/>
              <a:t>la comunidad.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653884" y="2274475"/>
            <a:ext cx="8911687" cy="1280890"/>
          </a:xfrm>
        </p:spPr>
        <p:txBody>
          <a:bodyPr>
            <a:noAutofit/>
          </a:bodyPr>
          <a:p>
            <a:pPr algn="ctr"/>
            <a:r>
              <a:rPr lang="es-AR" altLang="en-US" sz="6000" b="1"/>
              <a:t>Sistemas de Protección y Justicia</a:t>
            </a:r>
            <a:endParaRPr lang="es-AR" altLang="en-US" sz="6000" b="1"/>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550795" y="216535"/>
            <a:ext cx="8911590" cy="1757680"/>
          </a:xfrm>
        </p:spPr>
        <p:txBody>
          <a:bodyPr>
            <a:noAutofit/>
          </a:bodyPr>
          <a:p>
            <a:r>
              <a:rPr lang="es-AR" altLang="en-US" sz="3000"/>
              <a:t>Indicadores seleccionados. Registro Estadístico Unificado de Niñez y Adolescencia (REUNA). Provincia de Buenos Aires Años 2012 a 2015</a:t>
            </a:r>
            <a:endParaRPr lang="es-AR" altLang="en-US" sz="3000"/>
          </a:p>
        </p:txBody>
      </p:sp>
      <p:pic>
        <p:nvPicPr>
          <p:cNvPr id="7" name="Content Placeholder 6"/>
          <p:cNvPicPr>
            <a:picLocks noChangeAspect="1"/>
          </p:cNvPicPr>
          <p:nvPr>
            <p:ph sz="half" idx="1"/>
          </p:nvPr>
        </p:nvPicPr>
        <p:blipFill>
          <a:blip r:embed="rId1"/>
          <a:stretch>
            <a:fillRect/>
          </a:stretch>
        </p:blipFill>
        <p:spPr>
          <a:xfrm>
            <a:off x="2548890" y="1935480"/>
            <a:ext cx="9246235" cy="488950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592705" y="246380"/>
            <a:ext cx="8911590" cy="1787525"/>
          </a:xfrm>
        </p:spPr>
        <p:txBody>
          <a:bodyPr>
            <a:normAutofit fontScale="90000"/>
          </a:bodyPr>
          <a:p>
            <a:r>
              <a:rPr lang="es-AR" altLang="en-US" sz="3200"/>
              <a:t>Niños, niñas y adolescentes abordados por el Sistema de Promoción y Protección de Derechos, por rango etario. Año 2015 (hasta el 31 de agosto)</a:t>
            </a:r>
            <a:endParaRPr lang="es-AR" altLang="en-US" sz="3200"/>
          </a:p>
        </p:txBody>
      </p:sp>
      <p:pic>
        <p:nvPicPr>
          <p:cNvPr id="5" name="Content Placeholder 4"/>
          <p:cNvPicPr>
            <a:picLocks noChangeAspect="1"/>
          </p:cNvPicPr>
          <p:nvPr>
            <p:ph sz="half" idx="1"/>
          </p:nvPr>
        </p:nvPicPr>
        <p:blipFill>
          <a:blip r:embed="rId1"/>
          <a:stretch>
            <a:fillRect/>
          </a:stretch>
        </p:blipFill>
        <p:spPr>
          <a:xfrm>
            <a:off x="2490470" y="2072640"/>
            <a:ext cx="9077960" cy="4719955"/>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Title 5"/>
          <p:cNvSpPr>
            <a:spLocks noGrp="1"/>
          </p:cNvSpPr>
          <p:nvPr>
            <p:ph type="title"/>
          </p:nvPr>
        </p:nvSpPr>
        <p:spPr>
          <a:xfrm>
            <a:off x="1792605" y="162560"/>
            <a:ext cx="9992360" cy="1546860"/>
          </a:xfrm>
        </p:spPr>
        <p:txBody>
          <a:bodyPr>
            <a:normAutofit fontScale="90000"/>
          </a:bodyPr>
          <a:p>
            <a:r>
              <a:rPr lang="es-AR" altLang="en-US" sz="3000"/>
              <a:t>Niños, niñas y adolescentes abordados por el Sistema de Promoción y Protección de Derechos, por motivo de intervención. Año 2015 (Hasta el 31 de agosto)</a:t>
            </a:r>
            <a:endParaRPr lang="es-AR" altLang="en-US" sz="3000"/>
          </a:p>
        </p:txBody>
      </p:sp>
      <p:pic>
        <p:nvPicPr>
          <p:cNvPr id="5" name="Content Placeholder 4"/>
          <p:cNvPicPr>
            <a:picLocks noChangeAspect="1"/>
          </p:cNvPicPr>
          <p:nvPr>
            <p:ph idx="1"/>
          </p:nvPr>
        </p:nvPicPr>
        <p:blipFill>
          <a:blip r:embed="rId1"/>
          <a:stretch>
            <a:fillRect/>
          </a:stretch>
        </p:blipFill>
        <p:spPr>
          <a:xfrm>
            <a:off x="2705735" y="1740535"/>
            <a:ext cx="9034145" cy="513969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92925" y="279554"/>
            <a:ext cx="8911687" cy="1681768"/>
          </a:xfrm>
        </p:spPr>
        <p:txBody>
          <a:bodyPr>
            <a:normAutofit fontScale="90000"/>
          </a:bodyPr>
          <a:lstStyle/>
          <a:p>
            <a:r>
              <a:rPr lang="es-AR" sz="3100" dirty="0"/>
              <a:t>Composición etaria de víctimas de actos de tortura perpetrados (en porcentaje). Provincia de Buenos Aires. Período 1/1/2015 – 30/4/2015</a:t>
            </a:r>
            <a:br>
              <a:rPr lang="es-AR" dirty="0"/>
            </a:br>
            <a:endParaRPr lang="es-AR" dirty="0"/>
          </a:p>
        </p:txBody>
      </p:sp>
      <p:sp>
        <p:nvSpPr>
          <p:cNvPr id="5" name="CuadroTexto 5"/>
          <p:cNvSpPr txBox="1"/>
          <p:nvPr/>
        </p:nvSpPr>
        <p:spPr>
          <a:xfrm>
            <a:off x="8874864" y="1772529"/>
            <a:ext cx="3151775" cy="393446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AR" dirty="0"/>
              <a:t>“Se repite otra vez aquí, al igual que en Informes periódicos anteriores, </a:t>
            </a:r>
            <a:r>
              <a:rPr lang="es-AR" b="1" dirty="0"/>
              <a:t>la predominancia de la Policía Bonaerense</a:t>
            </a:r>
            <a:r>
              <a:rPr lang="es-AR" dirty="0"/>
              <a:t> como presunta autora de la mayoría de las torturas y tratos inhumanos registrados sobre víctimas menores de 18 años (65 casos;97%).”</a:t>
            </a:r>
            <a:endParaRPr lang="es-AR" dirty="0"/>
          </a:p>
          <a:p>
            <a:endParaRPr lang="es-AR" dirty="0"/>
          </a:p>
          <a:p>
            <a:r>
              <a:rPr lang="es-AR" i="1" dirty="0"/>
              <a:t>Primer Informe Periódico 2015. Defensoría de Casación. Provincia de Buenos Aires. Mayo 2015</a:t>
            </a:r>
          </a:p>
        </p:txBody>
      </p:sp>
      <p:graphicFrame>
        <p:nvGraphicFramePr>
          <p:cNvPr id="9" name="Marcador de contenido 8"/>
          <p:cNvGraphicFramePr>
            <a:graphicFrameLocks noGrp="1"/>
          </p:cNvGraphicFramePr>
          <p:nvPr>
            <p:ph idx="1"/>
          </p:nvPr>
        </p:nvGraphicFramePr>
        <p:xfrm>
          <a:off x="1549956" y="2107096"/>
          <a:ext cx="7339513" cy="3778250"/>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s-AR" altLang="en-US"/>
              <a:t>Tortura y Tratos Inhumanos</a:t>
            </a:r>
            <a:endParaRPr lang="es-AR" altLang="en-US"/>
          </a:p>
        </p:txBody>
      </p:sp>
      <p:graphicFrame>
        <p:nvGraphicFramePr>
          <p:cNvPr id="4" name="Content Placeholder 3"/>
          <p:cNvGraphicFramePr/>
          <p:nvPr>
            <p:ph idx="1"/>
          </p:nvPr>
        </p:nvGraphicFramePr>
        <p:xfrm>
          <a:off x="2071370" y="1720850"/>
          <a:ext cx="9904095" cy="4286885"/>
        </p:xfrm>
        <a:graphic>
          <a:graphicData uri="http://schemas.openxmlformats.org/drawingml/2006/table">
            <a:tbl>
              <a:tblPr firstRow="1" bandRow="1">
                <a:tableStyleId>{5C22544A-7EE6-4342-B048-85BDC9FD1C3A}</a:tableStyleId>
              </a:tblPr>
              <a:tblGrid>
                <a:gridCol w="1520190"/>
                <a:gridCol w="1433195"/>
                <a:gridCol w="1078230"/>
                <a:gridCol w="1062355"/>
                <a:gridCol w="1466850"/>
                <a:gridCol w="1115060"/>
                <a:gridCol w="990600"/>
                <a:gridCol w="1237615"/>
              </a:tblGrid>
              <a:tr h="516255">
                <a:tc>
                  <a:txBody>
                    <a:bodyPr/>
                    <a:p>
                      <a:pPr>
                        <a:buNone/>
                      </a:pPr>
                    </a:p>
                  </a:txBody>
                  <a:tcPr/>
                </a:tc>
                <a:tc gridSpan="3">
                  <a:txBody>
                    <a:bodyPr/>
                    <a:p>
                      <a:pPr algn="ctr">
                        <a:buNone/>
                      </a:pPr>
                      <a:r>
                        <a:rPr lang="es-AR"/>
                        <a:t>Comunicados a otros</a:t>
                      </a:r>
                      <a:endParaRPr lang="es-AR"/>
                    </a:p>
                  </a:txBody>
                  <a:tcPr/>
                </a:tc>
                <a:tc hMerge="1">
                  <a:tcPr/>
                </a:tc>
                <a:tc hMerge="1">
                  <a:tcPr/>
                </a:tc>
                <a:tc gridSpan="3">
                  <a:txBody>
                    <a:bodyPr/>
                    <a:p>
                      <a:pPr algn="ctr">
                        <a:buNone/>
                      </a:pPr>
                      <a:r>
                        <a:rPr lang="es-AR"/>
                        <a:t>Confidenciales</a:t>
                      </a:r>
                      <a:endParaRPr lang="es-AR"/>
                    </a:p>
                  </a:txBody>
                  <a:tcPr/>
                </a:tc>
                <a:tc hMerge="1">
                  <a:tcPr/>
                </a:tc>
                <a:tc hMerge="1">
                  <a:tcPr/>
                </a:tc>
                <a:tc>
                  <a:txBody>
                    <a:bodyPr/>
                    <a:p>
                      <a:pPr>
                        <a:buNone/>
                      </a:pPr>
                      <a:r>
                        <a:rPr lang="es-AR"/>
                        <a:t>Totales</a:t>
                      </a:r>
                      <a:endParaRPr lang="es-AR"/>
                    </a:p>
                  </a:txBody>
                  <a:tcPr/>
                </a:tc>
              </a:tr>
              <a:tr h="899795">
                <a:tc>
                  <a:txBody>
                    <a:bodyPr/>
                    <a:p>
                      <a:pPr>
                        <a:buNone/>
                      </a:pPr>
                      <a:endParaRPr lang="es-AR" sz="2000"/>
                    </a:p>
                  </a:txBody>
                  <a:tcPr/>
                </a:tc>
                <a:tc>
                  <a:txBody>
                    <a:bodyPr/>
                    <a:p>
                      <a:pPr>
                        <a:buNone/>
                      </a:pPr>
                      <a:r>
                        <a:rPr lang="es-AR" sz="2000"/>
                        <a:t>Unidades Penales</a:t>
                      </a:r>
                      <a:endParaRPr lang="es-AR" sz="2000"/>
                    </a:p>
                  </a:txBody>
                  <a:tcPr/>
                </a:tc>
                <a:tc>
                  <a:txBody>
                    <a:bodyPr/>
                    <a:p>
                      <a:pPr>
                        <a:buNone/>
                      </a:pPr>
                      <a:r>
                        <a:rPr lang="es-AR" sz="2000"/>
                        <a:t>Policía</a:t>
                      </a:r>
                      <a:endParaRPr lang="es-AR" sz="2000"/>
                    </a:p>
                  </a:txBody>
                  <a:tcPr/>
                </a:tc>
                <a:tc>
                  <a:txBody>
                    <a:bodyPr/>
                    <a:p>
                      <a:pPr>
                        <a:buNone/>
                      </a:pPr>
                      <a:r>
                        <a:rPr lang="es-AR" sz="2000"/>
                        <a:t>Otras inst.</a:t>
                      </a:r>
                      <a:endParaRPr lang="es-AR" sz="2000"/>
                    </a:p>
                  </a:txBody>
                  <a:tcPr/>
                </a:tc>
                <a:tc>
                  <a:txBody>
                    <a:bodyPr/>
                    <a:p>
                      <a:pPr>
                        <a:buNone/>
                      </a:pPr>
                      <a:r>
                        <a:rPr lang="es-AR" sz="2000"/>
                        <a:t>Unidades Penales</a:t>
                      </a:r>
                      <a:endParaRPr lang="es-AR" sz="2000"/>
                    </a:p>
                  </a:txBody>
                  <a:tcPr/>
                </a:tc>
                <a:tc>
                  <a:txBody>
                    <a:bodyPr/>
                    <a:p>
                      <a:pPr>
                        <a:buNone/>
                      </a:pPr>
                      <a:r>
                        <a:rPr lang="es-AR" sz="2000"/>
                        <a:t>Policía</a:t>
                      </a:r>
                      <a:endParaRPr lang="es-AR" sz="2000"/>
                    </a:p>
                  </a:txBody>
                  <a:tcPr/>
                </a:tc>
                <a:tc>
                  <a:txBody>
                    <a:bodyPr/>
                    <a:p>
                      <a:pPr>
                        <a:buNone/>
                      </a:pPr>
                      <a:r>
                        <a:rPr lang="es-AR" sz="2000"/>
                        <a:t>Otras inst.</a:t>
                      </a:r>
                      <a:endParaRPr lang="es-AR" sz="2000"/>
                    </a:p>
                  </a:txBody>
                  <a:tcPr/>
                </a:tc>
                <a:tc>
                  <a:txBody>
                    <a:bodyPr/>
                    <a:p>
                      <a:pPr>
                        <a:buNone/>
                      </a:pPr>
                      <a:endParaRPr sz="2000"/>
                    </a:p>
                  </a:txBody>
                  <a:tcPr/>
                </a:tc>
              </a:tr>
              <a:tr h="899795">
                <a:tc>
                  <a:txBody>
                    <a:bodyPr/>
                    <a:p>
                      <a:pPr>
                        <a:buNone/>
                      </a:pPr>
                      <a:r>
                        <a:rPr lang="es-AR" sz="2000"/>
                        <a:t>La Matanza</a:t>
                      </a:r>
                      <a:endParaRPr lang="es-AR" sz="2000"/>
                    </a:p>
                  </a:txBody>
                  <a:tcPr/>
                </a:tc>
                <a:tc>
                  <a:txBody>
                    <a:bodyPr/>
                    <a:p>
                      <a:pPr algn="ctr">
                        <a:buNone/>
                      </a:pPr>
                      <a:r>
                        <a:rPr lang="es-AR" sz="2000"/>
                        <a:t>1</a:t>
                      </a:r>
                      <a:endParaRPr lang="es-AR" sz="2000"/>
                    </a:p>
                  </a:txBody>
                  <a:tcPr/>
                </a:tc>
                <a:tc>
                  <a:txBody>
                    <a:bodyPr/>
                    <a:p>
                      <a:pPr algn="ctr">
                        <a:buNone/>
                      </a:pPr>
                      <a:r>
                        <a:rPr lang="es-AR" sz="2000"/>
                        <a:t>-</a:t>
                      </a:r>
                      <a:endParaRPr lang="es-AR" sz="2000"/>
                    </a:p>
                  </a:txBody>
                  <a:tcPr/>
                </a:tc>
                <a:tc>
                  <a:txBody>
                    <a:bodyPr/>
                    <a:p>
                      <a:pPr algn="ctr">
                        <a:buNone/>
                      </a:pPr>
                      <a:r>
                        <a:rPr lang="es-AR" sz="2000"/>
                        <a:t>-</a:t>
                      </a:r>
                      <a:endParaRPr lang="es-AR" sz="2000"/>
                    </a:p>
                  </a:txBody>
                  <a:tcPr/>
                </a:tc>
                <a:tc>
                  <a:txBody>
                    <a:bodyPr/>
                    <a:p>
                      <a:pPr algn="ctr">
                        <a:buNone/>
                      </a:pPr>
                      <a:r>
                        <a:rPr lang="es-AR" sz="2000"/>
                        <a:t>-</a:t>
                      </a:r>
                      <a:endParaRPr lang="es-AR" sz="2000"/>
                    </a:p>
                  </a:txBody>
                  <a:tcPr/>
                </a:tc>
                <a:tc>
                  <a:txBody>
                    <a:bodyPr/>
                    <a:p>
                      <a:pPr algn="ctr">
                        <a:buNone/>
                      </a:pPr>
                      <a:r>
                        <a:rPr lang="es-AR" sz="2000"/>
                        <a:t>24</a:t>
                      </a:r>
                      <a:endParaRPr lang="es-AR" sz="2000"/>
                    </a:p>
                  </a:txBody>
                  <a:tcPr/>
                </a:tc>
                <a:tc>
                  <a:txBody>
                    <a:bodyPr/>
                    <a:p>
                      <a:pPr algn="ctr">
                        <a:buNone/>
                      </a:pPr>
                      <a:r>
                        <a:rPr lang="es-AR" sz="2000"/>
                        <a:t>-</a:t>
                      </a:r>
                      <a:endParaRPr lang="es-AR" sz="2000"/>
                    </a:p>
                  </a:txBody>
                  <a:tcPr/>
                </a:tc>
                <a:tc>
                  <a:txBody>
                    <a:bodyPr/>
                    <a:p>
                      <a:pPr algn="ctr">
                        <a:buNone/>
                      </a:pPr>
                      <a:r>
                        <a:rPr lang="es-AR" sz="2000"/>
                        <a:t>25</a:t>
                      </a:r>
                      <a:endParaRPr lang="es-AR" sz="2000"/>
                    </a:p>
                  </a:txBody>
                  <a:tcPr/>
                </a:tc>
              </a:tr>
              <a:tr h="899795">
                <a:tc>
                  <a:txBody>
                    <a:bodyPr/>
                    <a:p>
                      <a:pPr>
                        <a:buNone/>
                      </a:pPr>
                      <a:r>
                        <a:rPr lang="es-AR" sz="2000"/>
                        <a:t>Lomas de Zamora</a:t>
                      </a:r>
                      <a:endParaRPr lang="es-AR" sz="2000"/>
                    </a:p>
                  </a:txBody>
                  <a:tcPr/>
                </a:tc>
                <a:tc>
                  <a:txBody>
                    <a:bodyPr/>
                    <a:p>
                      <a:pPr algn="ctr">
                        <a:buNone/>
                      </a:pPr>
                      <a:r>
                        <a:rPr lang="es-AR" sz="2000"/>
                        <a:t>1</a:t>
                      </a:r>
                      <a:endParaRPr lang="es-AR" sz="2000"/>
                    </a:p>
                  </a:txBody>
                  <a:tcPr/>
                </a:tc>
                <a:tc>
                  <a:txBody>
                    <a:bodyPr/>
                    <a:p>
                      <a:pPr algn="ctr">
                        <a:buNone/>
                      </a:pPr>
                      <a:r>
                        <a:rPr lang="es-AR" sz="2000"/>
                        <a:t>4</a:t>
                      </a:r>
                      <a:endParaRPr lang="es-AR" sz="2000"/>
                    </a:p>
                  </a:txBody>
                  <a:tcPr/>
                </a:tc>
                <a:tc>
                  <a:txBody>
                    <a:bodyPr/>
                    <a:p>
                      <a:pPr algn="ctr">
                        <a:buNone/>
                      </a:pPr>
                      <a:r>
                        <a:rPr lang="es-AR" sz="2000"/>
                        <a:t>-</a:t>
                      </a:r>
                      <a:endParaRPr lang="es-AR" sz="2000"/>
                    </a:p>
                  </a:txBody>
                  <a:tcPr/>
                </a:tc>
                <a:tc>
                  <a:txBody>
                    <a:bodyPr/>
                    <a:p>
                      <a:pPr algn="ctr">
                        <a:buNone/>
                      </a:pPr>
                      <a:r>
                        <a:rPr lang="es-AR" sz="2000"/>
                        <a:t>-</a:t>
                      </a:r>
                      <a:endParaRPr lang="es-AR" sz="2000"/>
                    </a:p>
                  </a:txBody>
                  <a:tcPr/>
                </a:tc>
                <a:tc>
                  <a:txBody>
                    <a:bodyPr/>
                    <a:p>
                      <a:pPr algn="ctr">
                        <a:buNone/>
                      </a:pPr>
                      <a:r>
                        <a:rPr lang="es-AR" sz="2000"/>
                        <a:t>15</a:t>
                      </a:r>
                      <a:endParaRPr lang="es-AR" sz="2000"/>
                    </a:p>
                  </a:txBody>
                  <a:tcPr/>
                </a:tc>
                <a:tc>
                  <a:txBody>
                    <a:bodyPr/>
                    <a:p>
                      <a:pPr algn="ctr">
                        <a:buNone/>
                      </a:pPr>
                      <a:r>
                        <a:rPr lang="es-AR" sz="2000"/>
                        <a:t>-</a:t>
                      </a:r>
                      <a:endParaRPr lang="es-AR" sz="2000"/>
                    </a:p>
                  </a:txBody>
                  <a:tcPr/>
                </a:tc>
                <a:tc>
                  <a:txBody>
                    <a:bodyPr/>
                    <a:p>
                      <a:pPr algn="ctr">
                        <a:buNone/>
                      </a:pPr>
                      <a:r>
                        <a:rPr lang="es-AR" sz="2000"/>
                        <a:t>20</a:t>
                      </a:r>
                      <a:endParaRPr lang="es-AR" sz="2000"/>
                    </a:p>
                  </a:txBody>
                  <a:tcPr/>
                </a:tc>
              </a:tr>
              <a:tr h="535305">
                <a:tc>
                  <a:txBody>
                    <a:bodyPr/>
                    <a:p>
                      <a:pPr>
                        <a:buNone/>
                      </a:pPr>
                      <a:r>
                        <a:rPr lang="es-AR" sz="2000"/>
                        <a:t>Mercedes</a:t>
                      </a:r>
                      <a:endParaRPr lang="es-AR" sz="2000"/>
                    </a:p>
                  </a:txBody>
                  <a:tcPr/>
                </a:tc>
                <a:tc>
                  <a:txBody>
                    <a:bodyPr/>
                    <a:p>
                      <a:pPr algn="ctr">
                        <a:buNone/>
                      </a:pPr>
                      <a:r>
                        <a:rPr lang="es-AR" sz="2000"/>
                        <a:t>8</a:t>
                      </a:r>
                      <a:endParaRPr lang="es-AR" sz="2000"/>
                    </a:p>
                  </a:txBody>
                  <a:tcPr/>
                </a:tc>
                <a:tc>
                  <a:txBody>
                    <a:bodyPr/>
                    <a:p>
                      <a:pPr algn="ctr">
                        <a:buNone/>
                      </a:pPr>
                      <a:r>
                        <a:rPr lang="es-AR" sz="2000"/>
                        <a:t>8</a:t>
                      </a:r>
                      <a:endParaRPr lang="es-AR" sz="2000"/>
                    </a:p>
                  </a:txBody>
                  <a:tcPr/>
                </a:tc>
                <a:tc>
                  <a:txBody>
                    <a:bodyPr/>
                    <a:p>
                      <a:pPr algn="ctr">
                        <a:buNone/>
                      </a:pPr>
                      <a:r>
                        <a:rPr lang="es-AR" sz="2000"/>
                        <a:t>-</a:t>
                      </a:r>
                      <a:endParaRPr lang="es-AR" sz="2000"/>
                    </a:p>
                  </a:txBody>
                  <a:tcPr/>
                </a:tc>
                <a:tc>
                  <a:txBody>
                    <a:bodyPr/>
                    <a:p>
                      <a:pPr algn="ctr">
                        <a:buNone/>
                      </a:pPr>
                      <a:r>
                        <a:rPr lang="es-AR" sz="2000"/>
                        <a:t>1</a:t>
                      </a:r>
                      <a:endParaRPr lang="es-AR" sz="2000"/>
                    </a:p>
                  </a:txBody>
                  <a:tcPr/>
                </a:tc>
                <a:tc>
                  <a:txBody>
                    <a:bodyPr/>
                    <a:p>
                      <a:pPr algn="ctr">
                        <a:buNone/>
                      </a:pPr>
                      <a:r>
                        <a:rPr lang="es-AR" sz="2000"/>
                        <a:t>13</a:t>
                      </a:r>
                      <a:endParaRPr lang="es-AR" sz="2000"/>
                    </a:p>
                  </a:txBody>
                  <a:tcPr/>
                </a:tc>
                <a:tc>
                  <a:txBody>
                    <a:bodyPr/>
                    <a:p>
                      <a:pPr algn="ctr">
                        <a:buNone/>
                      </a:pPr>
                      <a:r>
                        <a:rPr lang="es-AR" sz="2000"/>
                        <a:t>-</a:t>
                      </a:r>
                      <a:endParaRPr lang="es-AR" sz="2000"/>
                    </a:p>
                  </a:txBody>
                  <a:tcPr/>
                </a:tc>
                <a:tc>
                  <a:txBody>
                    <a:bodyPr/>
                    <a:p>
                      <a:pPr algn="ctr">
                        <a:buNone/>
                      </a:pPr>
                      <a:r>
                        <a:rPr lang="es-AR" sz="2000"/>
                        <a:t>30</a:t>
                      </a:r>
                      <a:endParaRPr lang="es-AR" sz="2000"/>
                    </a:p>
                  </a:txBody>
                  <a:tcPr/>
                </a:tc>
              </a:tr>
              <a:tr h="535940">
                <a:tc>
                  <a:txBody>
                    <a:bodyPr/>
                    <a:p>
                      <a:pPr>
                        <a:buNone/>
                      </a:pPr>
                      <a:r>
                        <a:rPr lang="es-AR" sz="2000"/>
                        <a:t>Morón</a:t>
                      </a:r>
                      <a:endParaRPr lang="es-AR" sz="2000"/>
                    </a:p>
                  </a:txBody>
                  <a:tcPr/>
                </a:tc>
                <a:tc>
                  <a:txBody>
                    <a:bodyPr/>
                    <a:p>
                      <a:pPr algn="ctr">
                        <a:buNone/>
                      </a:pPr>
                      <a:r>
                        <a:rPr lang="es-AR" sz="2000"/>
                        <a:t>3</a:t>
                      </a:r>
                      <a:endParaRPr lang="es-AR" sz="2000"/>
                    </a:p>
                  </a:txBody>
                  <a:tcPr/>
                </a:tc>
                <a:tc>
                  <a:txBody>
                    <a:bodyPr/>
                    <a:p>
                      <a:pPr algn="ctr">
                        <a:buNone/>
                      </a:pPr>
                      <a:r>
                        <a:rPr lang="es-AR" sz="2000"/>
                        <a:t>5</a:t>
                      </a:r>
                      <a:endParaRPr lang="es-AR" sz="2000"/>
                    </a:p>
                  </a:txBody>
                  <a:tcPr/>
                </a:tc>
                <a:tc>
                  <a:txBody>
                    <a:bodyPr/>
                    <a:p>
                      <a:pPr algn="ctr">
                        <a:buNone/>
                      </a:pPr>
                      <a:r>
                        <a:rPr lang="es-AR" sz="2000"/>
                        <a:t>1</a:t>
                      </a:r>
                      <a:endParaRPr lang="es-AR" sz="2000"/>
                    </a:p>
                  </a:txBody>
                  <a:tcPr/>
                </a:tc>
                <a:tc>
                  <a:txBody>
                    <a:bodyPr/>
                    <a:p>
                      <a:pPr algn="ctr">
                        <a:buNone/>
                      </a:pPr>
                      <a:r>
                        <a:rPr lang="es-AR" sz="2000"/>
                        <a:t>13</a:t>
                      </a:r>
                      <a:endParaRPr lang="es-AR" sz="2000"/>
                    </a:p>
                  </a:txBody>
                  <a:tcPr/>
                </a:tc>
                <a:tc>
                  <a:txBody>
                    <a:bodyPr/>
                    <a:p>
                      <a:pPr algn="ctr">
                        <a:buNone/>
                      </a:pPr>
                      <a:r>
                        <a:rPr lang="es-AR" sz="2000"/>
                        <a:t>10</a:t>
                      </a:r>
                      <a:endParaRPr lang="es-AR" sz="2000"/>
                    </a:p>
                  </a:txBody>
                  <a:tcPr/>
                </a:tc>
                <a:tc>
                  <a:txBody>
                    <a:bodyPr/>
                    <a:p>
                      <a:pPr algn="ctr">
                        <a:buNone/>
                      </a:pPr>
                      <a:r>
                        <a:rPr lang="es-AR" sz="2000"/>
                        <a:t>3</a:t>
                      </a:r>
                      <a:endParaRPr lang="es-AR" sz="2000"/>
                    </a:p>
                  </a:txBody>
                  <a:tcPr/>
                </a:tc>
                <a:tc>
                  <a:txBody>
                    <a:bodyPr/>
                    <a:p>
                      <a:pPr algn="ctr">
                        <a:buNone/>
                      </a:pPr>
                      <a:r>
                        <a:rPr lang="es-AR" sz="2000"/>
                        <a:t>63</a:t>
                      </a:r>
                      <a:endParaRPr lang="es-AR" sz="2000"/>
                    </a:p>
                  </a:txBody>
                  <a:tcPr/>
                </a:tc>
              </a:tr>
            </a:tbl>
          </a:graphicData>
        </a:graphic>
      </p:graphicFrame>
      <p:sp>
        <p:nvSpPr>
          <p:cNvPr id="5" name="Text Box 4"/>
          <p:cNvSpPr txBox="1"/>
          <p:nvPr/>
        </p:nvSpPr>
        <p:spPr>
          <a:xfrm>
            <a:off x="2302510" y="6221730"/>
            <a:ext cx="9518015" cy="640080"/>
          </a:xfrm>
          <a:prstGeom prst="rect">
            <a:avLst/>
          </a:prstGeom>
          <a:noFill/>
        </p:spPr>
        <p:txBody>
          <a:bodyPr wrap="square" rtlCol="0">
            <a:spAutoFit/>
          </a:bodyPr>
          <a:p>
            <a:r>
              <a:rPr lang="es-AR" altLang="en-US"/>
              <a:t>Fuente: Registro de Casos de Tortura y Tratos Inhumanos. Primero Informe Periódico 2016. Defensoría de Casación</a:t>
            </a:r>
            <a:endParaRPr lang="es-AR"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577685" y="2289715"/>
            <a:ext cx="8911687" cy="1280890"/>
          </a:xfrm>
        </p:spPr>
        <p:txBody>
          <a:bodyPr/>
          <a:p>
            <a:r>
              <a:rPr lang="es-AR" altLang="en-US" sz="6000" b="1"/>
              <a:t>Lugares de Trabajo</a:t>
            </a:r>
            <a:endParaRPr lang="es-AR" altLang="en-US" sz="6000" b="1"/>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s-AR" altLang="en-US"/>
              <a:t>Algunas modalidades de trabajo infantil.</a:t>
            </a:r>
            <a:endParaRPr lang="es-AR" altLang="en-US"/>
          </a:p>
        </p:txBody>
      </p:sp>
      <p:sp>
        <p:nvSpPr>
          <p:cNvPr id="7" name="Content Placeholder 2"/>
          <p:cNvSpPr>
            <a:spLocks noGrp="1"/>
          </p:cNvSpPr>
          <p:nvPr/>
        </p:nvSpPr>
        <p:spPr>
          <a:xfrm>
            <a:off x="2131695" y="2164715"/>
            <a:ext cx="4832350" cy="4433570"/>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s-AR" altLang="en-US"/>
              <a:t>Cuidado de la casa y de sus hermanos cuando los mayores no están.</a:t>
            </a:r>
            <a:endParaRPr lang="es-AR" altLang="en-US"/>
          </a:p>
          <a:p>
            <a:r>
              <a:rPr lang="es-AR" altLang="en-US"/>
              <a:t>Trabajo doméstico en su propia casa o en la de terceros</a:t>
            </a:r>
            <a:endParaRPr lang="es-AR" altLang="en-US"/>
          </a:p>
          <a:p>
            <a:r>
              <a:rPr lang="es-AR" altLang="en-US"/>
              <a:t>Traslado de mercaderías en supermercados.</a:t>
            </a:r>
            <a:endParaRPr lang="es-AR" altLang="en-US"/>
          </a:p>
          <a:p>
            <a:r>
              <a:rPr lang="es-AR" altLang="en-US"/>
              <a:t>En la industria: textil y de calzado, del vidrio, materiales electricos, construcción, fabricación de juguetes, minería, cuero, etc.</a:t>
            </a:r>
            <a:endParaRPr lang="es-AR" altLang="en-US"/>
          </a:p>
          <a:p>
            <a:r>
              <a:rPr lang="es-AR" altLang="en-US"/>
              <a:t>En la vía pública, pidiendo propinas, abriendo puertas de taxi, limpiando parabrisas, etc</a:t>
            </a:r>
            <a:endParaRPr lang="es-AR" altLang="en-US"/>
          </a:p>
        </p:txBody>
      </p:sp>
      <p:sp>
        <p:nvSpPr>
          <p:cNvPr id="8" name="Content Placeholder 7"/>
          <p:cNvSpPr>
            <a:spLocks noGrp="1"/>
          </p:cNvSpPr>
          <p:nvPr>
            <p:ph sz="half" idx="2"/>
          </p:nvPr>
        </p:nvSpPr>
        <p:spPr>
          <a:xfrm>
            <a:off x="7388860" y="2178050"/>
            <a:ext cx="4576445" cy="4451985"/>
          </a:xfrm>
        </p:spPr>
        <p:txBody>
          <a:bodyPr>
            <a:normAutofit lnSpcReduction="10000"/>
          </a:bodyPr>
          <a:p>
            <a:r>
              <a:rPr lang="es-AR" altLang="en-US"/>
              <a:t>Venta ambulante</a:t>
            </a:r>
            <a:endParaRPr lang="es-AR" altLang="en-US"/>
          </a:p>
          <a:p>
            <a:r>
              <a:rPr lang="es-AR" altLang="en-US"/>
              <a:t>Recuperación de materiales reciclables (cartoneros, carreros, cirujeo, etc)</a:t>
            </a:r>
            <a:endParaRPr lang="es-AR" altLang="en-US"/>
          </a:p>
          <a:p>
            <a:r>
              <a:rPr lang="es-AR" altLang="en-US"/>
              <a:t>Explotación sexual, tráfico y venta de droga, y actividades ilícitas.</a:t>
            </a:r>
            <a:endParaRPr lang="es-AR" altLang="en-US"/>
          </a:p>
          <a:p>
            <a:r>
              <a:rPr lang="es-AR" altLang="en-US"/>
              <a:t>Preparación de la tierra, siembras y cosechas en el campo.</a:t>
            </a:r>
            <a:endParaRPr lang="es-AR" altLang="en-US"/>
          </a:p>
          <a:p>
            <a:r>
              <a:rPr lang="es-AR" altLang="en-US"/>
              <a:t>Cuidado de animales y cultivo, fumigaciones, acarreo de agua, etc-</a:t>
            </a:r>
            <a:endParaRPr lang="es-AR" altLang="en-US"/>
          </a:p>
          <a:p>
            <a:r>
              <a:rPr lang="es-AR" altLang="en-US"/>
              <a:t>Trabajo en ladrilleras.</a:t>
            </a:r>
            <a:endParaRPr lang="es-AR"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 name="Title 9"/>
          <p:cNvSpPr>
            <a:spLocks noGrp="1"/>
          </p:cNvSpPr>
          <p:nvPr>
            <p:ph type="title"/>
          </p:nvPr>
        </p:nvSpPr>
        <p:spPr/>
        <p:txBody>
          <a:bodyPr>
            <a:normAutofit fontScale="90000"/>
          </a:bodyPr>
          <a:p>
            <a:r>
              <a:rPr lang="es-AR" altLang="en-US"/>
              <a:t>Niños y Niñas por condición laboral, según repetición del año escolar. Porcentajes.</a:t>
            </a:r>
            <a:endParaRPr lang="es-AR" altLang="en-US"/>
          </a:p>
        </p:txBody>
      </p:sp>
      <p:graphicFrame>
        <p:nvGraphicFramePr>
          <p:cNvPr id="9" name="Content Placeholder 8"/>
          <p:cNvGraphicFramePr/>
          <p:nvPr>
            <p:ph idx="1"/>
          </p:nvPr>
        </p:nvGraphicFramePr>
        <p:xfrm>
          <a:off x="2589530" y="2134235"/>
          <a:ext cx="7738745" cy="3777615"/>
        </p:xfrm>
        <a:graphic>
          <a:graphicData uri="http://schemas.openxmlformats.org/drawingml/2006/chart">
            <c:chart xmlns:c="http://schemas.openxmlformats.org/drawingml/2006/chart" xmlns:r="http://schemas.openxmlformats.org/officeDocument/2006/relationships" r:id="rId1"/>
          </a:graphicData>
        </a:graphic>
      </p:graphicFrame>
      <p:sp>
        <p:nvSpPr>
          <p:cNvPr id="11" name="Text Box 10"/>
          <p:cNvSpPr txBox="1"/>
          <p:nvPr/>
        </p:nvSpPr>
        <p:spPr>
          <a:xfrm>
            <a:off x="2565400" y="6038215"/>
            <a:ext cx="7425690" cy="640080"/>
          </a:xfrm>
          <a:prstGeom prst="rect">
            <a:avLst/>
          </a:prstGeom>
          <a:noFill/>
        </p:spPr>
        <p:txBody>
          <a:bodyPr wrap="square" rtlCol="0">
            <a:spAutoFit/>
          </a:bodyPr>
          <a:p>
            <a:r>
              <a:rPr lang="es-AR" altLang="en-US"/>
              <a:t>Fuente: Despertando Conciencia junto a la sociedad Civil. Ministerio de Trabajo de la Nación, CONAETI y UNICEF.  </a:t>
            </a:r>
            <a:endParaRPr lang="es-AR"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363690" y="2518950"/>
            <a:ext cx="8911687" cy="1280890"/>
          </a:xfrm>
        </p:spPr>
        <p:txBody>
          <a:bodyPr/>
          <a:p>
            <a:pPr algn="ctr"/>
            <a:r>
              <a:rPr lang="es-AR" altLang="en-US" sz="6000" b="1"/>
              <a:t>Comunidad</a:t>
            </a:r>
            <a:endParaRPr lang="es-AR" altLang="en-US" sz="6000"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776440" y="2014125"/>
            <a:ext cx="8911687" cy="1280890"/>
          </a:xfrm>
        </p:spPr>
        <p:txBody>
          <a:bodyPr/>
          <a:p>
            <a:r>
              <a:rPr lang="es-AR" altLang="en-US" sz="6000" b="1"/>
              <a:t>El hogar y la familia</a:t>
            </a:r>
            <a:endParaRPr lang="es-AR" altLang="en-US" sz="6000" b="1"/>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a:t>Informe Mundial sobre la Violencia contra los Niños y Niñas. </a:t>
            </a:r>
            <a:endParaRPr lang="es-AR"/>
          </a:p>
        </p:txBody>
      </p:sp>
      <p:sp>
        <p:nvSpPr>
          <p:cNvPr id="3" name="Marcador de contenido 2"/>
          <p:cNvSpPr>
            <a:spLocks noGrp="1"/>
          </p:cNvSpPr>
          <p:nvPr>
            <p:ph idx="1"/>
          </p:nvPr>
        </p:nvSpPr>
        <p:spPr>
          <a:xfrm>
            <a:off x="2406015" y="2378710"/>
            <a:ext cx="9281795" cy="3777615"/>
          </a:xfrm>
        </p:spPr>
        <p:txBody>
          <a:bodyPr/>
          <a:lstStyle/>
          <a:p>
            <a:pPr algn="just"/>
            <a:r>
              <a:rPr lang="es-AR" sz="3200"/>
              <a:t>En la comunidad, un niño o niña que es identificado como vagabundo o “antisocial” puede ser golpeado o maltratado de otra manera, con total impunidad, por agentes de la autoridad, incluida la policía.</a:t>
            </a:r>
            <a:endParaRPr lang="es-AR" sz="32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92925" y="399027"/>
            <a:ext cx="8911687" cy="1471976"/>
          </a:xfrm>
        </p:spPr>
        <p:txBody>
          <a:bodyPr>
            <a:normAutofit fontScale="90000"/>
          </a:bodyPr>
          <a:lstStyle/>
          <a:p>
            <a:r>
              <a:rPr lang="es-AR" dirty="0"/>
              <a:t>Movimiento “Ya es Hora” de poner fin a la violencia contra los niños, niñas y adolescentes.</a:t>
            </a:r>
          </a:p>
        </p:txBody>
      </p:sp>
      <p:sp>
        <p:nvSpPr>
          <p:cNvPr id="4" name="Rectangle 1"/>
          <p:cNvSpPr>
            <a:spLocks noGrp="1" noChangeArrowheads="1"/>
          </p:cNvSpPr>
          <p:nvPr>
            <p:ph idx="1"/>
          </p:nvPr>
        </p:nvSpPr>
        <p:spPr bwMode="auto">
          <a:xfrm>
            <a:off x="2175693" y="2300817"/>
            <a:ext cx="9746150" cy="38164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spAutoFit/>
          </a:bodyPr>
          <a:lstStyle/>
          <a:p>
            <a:pPr marL="0" marR="0" lvl="0" indent="0" algn="just" defTabSz="914400" rtl="0" eaLnBrk="0" fontAlgn="base" latinLnBrk="0" hangingPunct="0">
              <a:lnSpc>
                <a:spcPct val="100000"/>
              </a:lnSpc>
              <a:spcBef>
                <a:spcPct val="0"/>
              </a:spcBef>
              <a:spcAft>
                <a:spcPct val="0"/>
              </a:spcAft>
              <a:buClrTx/>
              <a:buSzTx/>
              <a:buFontTx/>
              <a:buNone/>
            </a:pPr>
            <a:r>
              <a:rPr kumimoji="0" lang="es-AR" altLang="es-AR" sz="2200" b="1" i="1" u="sng" strike="noStrike" cap="none" normalizeH="0" baseline="0" dirty="0">
                <a:ln>
                  <a:noFill/>
                </a:ln>
                <a:solidFill>
                  <a:schemeClr val="tx1"/>
                </a:solidFill>
                <a:effectLst/>
                <a:latin typeface="Calibri" pitchFamily="34" charset="0"/>
                <a:ea typeface="Times New Roman" pitchFamily="18" charset="0"/>
                <a:cs typeface="Calibri" pitchFamily="34" charset="0"/>
              </a:rPr>
              <a:t>Constitución Comité Nacional del Movimiento Ya es Hora.</a:t>
            </a:r>
            <a:endParaRPr kumimoji="0" lang="es-AR" altLang="es-AR" sz="2200" b="1" i="1" u="sng" strike="noStrike" cap="none" normalizeH="0" baseline="0" dirty="0">
              <a:ln>
                <a:noFill/>
              </a:ln>
              <a:solidFill>
                <a:schemeClr val="tx1"/>
              </a:solidFill>
              <a:effectLst/>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endParaRPr kumimoji="0" lang="es-AR" altLang="es-AR" sz="22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pPr>
            <a:r>
              <a:rPr kumimoji="0" lang="es-AR" altLang="es-AR" sz="2200" b="0" i="0" u="none" strike="noStrike" cap="none" normalizeH="0" baseline="0" dirty="0">
                <a:ln>
                  <a:noFill/>
                </a:ln>
                <a:solidFill>
                  <a:schemeClr val="tx1"/>
                </a:solidFill>
                <a:effectLst/>
                <a:latin typeface="Calibri" pitchFamily="34" charset="0"/>
                <a:ea typeface="Times New Roman" pitchFamily="18" charset="0"/>
                <a:cs typeface="Calibri" pitchFamily="34" charset="0"/>
              </a:rPr>
              <a:t> Convocados por Adolfo Pérez Esquivel y Norberto </a:t>
            </a:r>
            <a:r>
              <a:rPr kumimoji="0" lang="es-AR" altLang="es-AR" sz="2200" b="0" i="0" u="none" strike="noStrike" cap="none" normalizeH="0" baseline="0" dirty="0" err="1">
                <a:ln>
                  <a:noFill/>
                </a:ln>
                <a:solidFill>
                  <a:schemeClr val="tx1"/>
                </a:solidFill>
                <a:effectLst/>
                <a:latin typeface="Calibri" pitchFamily="34" charset="0"/>
                <a:ea typeface="Times New Roman" pitchFamily="18" charset="0"/>
                <a:cs typeface="Calibri" pitchFamily="34" charset="0"/>
              </a:rPr>
              <a:t>Liwski</a:t>
            </a:r>
            <a:r>
              <a:rPr kumimoji="0" lang="es-AR" altLang="es-AR" sz="2200" b="0" i="0" u="none" strike="noStrike" cap="none" normalizeH="0" baseline="0" dirty="0">
                <a:ln>
                  <a:noFill/>
                </a:ln>
                <a:solidFill>
                  <a:schemeClr val="tx1"/>
                </a:solidFill>
                <a:effectLst/>
                <a:latin typeface="Calibri" pitchFamily="34" charset="0"/>
                <a:ea typeface="Times New Roman" pitchFamily="18" charset="0"/>
                <a:cs typeface="Calibri" pitchFamily="34" charset="0"/>
              </a:rPr>
              <a:t> – Coordinadores del Comité Nacional -, quienes atendiendo al requerimiento de la Representante Especial del Secretario General de la ONU sobre la Violencia contra los Niños, </a:t>
            </a:r>
            <a:endParaRPr kumimoji="0" lang="es-AR" altLang="es-AR" sz="2200" b="0" i="0" u="none" strike="noStrike" cap="none" normalizeH="0" baseline="0" dirty="0">
              <a:ln>
                <a:noFill/>
              </a:ln>
              <a:solidFill>
                <a:schemeClr val="tx1"/>
              </a:solidFill>
              <a:effectLst/>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es-AR" altLang="es-AR" sz="2200" b="0" i="0" u="none" strike="noStrike" cap="none" normalizeH="0" baseline="0" dirty="0">
                <a:ln>
                  <a:noFill/>
                </a:ln>
                <a:solidFill>
                  <a:schemeClr val="tx1"/>
                </a:solidFill>
                <a:effectLst/>
                <a:latin typeface="Calibri" pitchFamily="34" charset="0"/>
                <a:ea typeface="Times New Roman" pitchFamily="18" charset="0"/>
                <a:cs typeface="Calibri" pitchFamily="34" charset="0"/>
              </a:rPr>
              <a:t>Sra. Marta Santos </a:t>
            </a:r>
            <a:r>
              <a:rPr kumimoji="0" lang="es-AR" altLang="es-AR" sz="2200" b="0" i="0" u="none" strike="noStrike" cap="none" normalizeH="0" baseline="0" dirty="0" err="1">
                <a:ln>
                  <a:noFill/>
                </a:ln>
                <a:solidFill>
                  <a:schemeClr val="tx1"/>
                </a:solidFill>
                <a:effectLst/>
                <a:latin typeface="Calibri" pitchFamily="34" charset="0"/>
                <a:ea typeface="Times New Roman" pitchFamily="18" charset="0"/>
                <a:cs typeface="Calibri" pitchFamily="34" charset="0"/>
              </a:rPr>
              <a:t>Pais</a:t>
            </a:r>
            <a:r>
              <a:rPr kumimoji="0" lang="es-AR" altLang="es-AR" sz="2200" b="0" i="0" u="none" strike="noStrike" cap="none" normalizeH="0" baseline="0" dirty="0">
                <a:ln>
                  <a:noFill/>
                </a:ln>
                <a:solidFill>
                  <a:schemeClr val="tx1"/>
                </a:solidFill>
                <a:effectLst/>
                <a:latin typeface="Calibri" pitchFamily="34" charset="0"/>
                <a:ea typeface="Times New Roman" pitchFamily="18" charset="0"/>
                <a:cs typeface="Calibri" pitchFamily="34" charset="0"/>
              </a:rPr>
              <a:t>; reunieron a mujeres y hombres altamente reconocidos por su compromiso a favor de los derechos de los niños, niñas y adolescentes.</a:t>
            </a:r>
            <a:endParaRPr kumimoji="0" lang="es-AR" altLang="es-AR" sz="2200" b="0" i="0" u="none" strike="noStrike" cap="none" normalizeH="0" baseline="0" dirty="0">
              <a:ln>
                <a:noFill/>
              </a:ln>
              <a:solidFill>
                <a:schemeClr val="tx1"/>
              </a:solidFill>
              <a:effectLst/>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endParaRPr kumimoji="0" lang="es-AR" altLang="es-AR" sz="2200" b="0" i="0" u="none" strike="noStrike" cap="none" normalizeH="0" baseline="0" dirty="0">
              <a:ln>
                <a:noFill/>
              </a:ln>
              <a:solidFill>
                <a:schemeClr val="tx1"/>
              </a:solidFill>
              <a:effectLst/>
              <a:latin typeface="Calibri" pitchFamily="34" charset="0"/>
              <a:ea typeface="Times New Roman" pitchFamily="18" charset="0"/>
              <a:cs typeface="Calibri"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r>
              <a:rPr kumimoji="0" lang="es-AR" altLang="es-AR" sz="2200" b="0" i="0" u="none" strike="noStrike" cap="none" normalizeH="0" baseline="0" dirty="0">
                <a:ln>
                  <a:noFill/>
                </a:ln>
                <a:solidFill>
                  <a:schemeClr val="tx1"/>
                </a:solidFill>
                <a:effectLst/>
                <a:latin typeface="Calibri" pitchFamily="34" charset="0"/>
                <a:ea typeface="Times New Roman" pitchFamily="18" charset="0"/>
                <a:cs typeface="Calibri" pitchFamily="34" charset="0"/>
              </a:rPr>
              <a:t>La convocatoria se efectuó con criterio intersectorial y dentro de las posibilidades materiales posibles con representación de las Provincias en la intención de que dicho Comité adquiera un carácter federal.</a:t>
            </a:r>
            <a:endParaRPr kumimoji="0" lang="es-AR" altLang="es-AR" sz="2200" b="0" i="0" u="none" strike="noStrike" cap="none" normalizeH="0" baseline="0" dirty="0">
              <a:ln>
                <a:noFill/>
              </a:ln>
              <a:solidFill>
                <a:schemeClr val="tx1"/>
              </a:solidFill>
              <a:effectLst/>
              <a:latin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89212" y="2466977"/>
            <a:ext cx="8911687" cy="1280890"/>
          </a:xfrm>
        </p:spPr>
        <p:txBody>
          <a:bodyPr>
            <a:normAutofit/>
          </a:bodyPr>
          <a:lstStyle/>
          <a:p>
            <a:pPr algn="ctr"/>
            <a:r>
              <a:rPr lang="es-AR" sz="5400" b="1" dirty="0"/>
              <a:t>¡Muchas gracias!</a:t>
            </a:r>
          </a:p>
        </p:txBody>
      </p:sp>
      <p:sp>
        <p:nvSpPr>
          <p:cNvPr id="3" name="Marcador de contenido 2"/>
          <p:cNvSpPr>
            <a:spLocks noGrp="1"/>
          </p:cNvSpPr>
          <p:nvPr>
            <p:ph idx="1"/>
          </p:nvPr>
        </p:nvSpPr>
        <p:spPr>
          <a:xfrm>
            <a:off x="2589212" y="5247248"/>
            <a:ext cx="8915400" cy="663973"/>
          </a:xfrm>
        </p:spPr>
        <p:txBody>
          <a:bodyPr>
            <a:normAutofit/>
          </a:bodyPr>
          <a:lstStyle/>
          <a:p>
            <a:pPr algn="r"/>
            <a:r>
              <a:rPr lang="es-AR" sz="2400" b="1" dirty="0"/>
              <a:t>Dr. Norberto </a:t>
            </a:r>
            <a:r>
              <a:rPr lang="es-AR" sz="2400" b="1" dirty="0" err="1"/>
              <a:t>Liwski</a:t>
            </a:r>
            <a:endParaRPr lang="es-AR" sz="24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030095" y="246380"/>
            <a:ext cx="9502140" cy="1716405"/>
          </a:xfrm>
        </p:spPr>
        <p:txBody>
          <a:bodyPr>
            <a:normAutofit fontScale="90000"/>
          </a:bodyPr>
          <a:p>
            <a:pPr algn="just"/>
            <a:r>
              <a:rPr lang="es-AR" altLang="en-US"/>
              <a:t>Hogares con al menos una niña, niño o adolescente de 2 a 17 años por método de crianza según región</a:t>
            </a:r>
            <a:endParaRPr lang="es-AR" altLang="en-US"/>
          </a:p>
        </p:txBody>
      </p:sp>
      <p:pic>
        <p:nvPicPr>
          <p:cNvPr id="4" name="Content Placeholder 3"/>
          <p:cNvPicPr>
            <a:picLocks noChangeAspect="1"/>
          </p:cNvPicPr>
          <p:nvPr>
            <p:ph idx="1"/>
          </p:nvPr>
        </p:nvPicPr>
        <p:blipFill>
          <a:blip r:embed="rId1"/>
          <a:stretch>
            <a:fillRect/>
          </a:stretch>
        </p:blipFill>
        <p:spPr>
          <a:xfrm>
            <a:off x="2096770" y="1910715"/>
            <a:ext cx="9704070" cy="484441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723390" y="8255"/>
            <a:ext cx="10513695" cy="1955165"/>
          </a:xfrm>
        </p:spPr>
        <p:txBody>
          <a:bodyPr>
            <a:normAutofit/>
          </a:bodyPr>
          <a:p>
            <a:r>
              <a:rPr lang="es-AR" altLang="en-US" sz="3000"/>
              <a:t>Personas atendidas en establecimientos de salud, por la problemática de violencia familiar y sexual, según grupo de edad, en porcentaje. Provincia de Buenos Aires. Marzo de 2012 a Octubre de 2013.</a:t>
            </a:r>
            <a:endParaRPr lang="es-AR" altLang="en-US" sz="3000"/>
          </a:p>
        </p:txBody>
      </p:sp>
      <p:pic>
        <p:nvPicPr>
          <p:cNvPr id="4" name="Content Placeholder 3"/>
          <p:cNvPicPr>
            <a:picLocks noChangeAspect="1"/>
          </p:cNvPicPr>
          <p:nvPr>
            <p:ph idx="1"/>
          </p:nvPr>
        </p:nvPicPr>
        <p:blipFill>
          <a:blip r:embed="rId1"/>
          <a:stretch>
            <a:fillRect/>
          </a:stretch>
        </p:blipFill>
        <p:spPr>
          <a:xfrm>
            <a:off x="1805305" y="1927225"/>
            <a:ext cx="9866630" cy="492887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695450" y="120650"/>
            <a:ext cx="10400665" cy="1743710"/>
          </a:xfrm>
        </p:spPr>
        <p:txBody>
          <a:bodyPr>
            <a:normAutofit fontScale="90000"/>
          </a:bodyPr>
          <a:p>
            <a:r>
              <a:rPr lang="es-AR" altLang="en-US" sz="2800">
                <a:sym typeface="+mn-ea"/>
              </a:rPr>
              <a:t>Motivo de la consulta de las personas atendidas en establecimientos de salud por problemática de violencia familiar y sexual, sexo femenino, según grupo de edad, en porcentaje. Provincia de Buenos Aires. Marzo de 2012 a Octubre de 2013</a:t>
            </a:r>
            <a:endParaRPr lang="es-AR" altLang="en-US" sz="2800"/>
          </a:p>
          <a:p>
            <a:endParaRPr lang="en-US" sz="2800"/>
          </a:p>
        </p:txBody>
      </p:sp>
      <p:pic>
        <p:nvPicPr>
          <p:cNvPr id="4" name="Content Placeholder 3"/>
          <p:cNvPicPr>
            <a:picLocks noChangeAspect="1"/>
          </p:cNvPicPr>
          <p:nvPr>
            <p:ph idx="1"/>
          </p:nvPr>
        </p:nvPicPr>
        <p:blipFill>
          <a:blip r:embed="rId1"/>
          <a:stretch>
            <a:fillRect/>
          </a:stretch>
        </p:blipFill>
        <p:spPr>
          <a:xfrm>
            <a:off x="2447925" y="1980565"/>
            <a:ext cx="9631680" cy="486600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736725" y="247015"/>
            <a:ext cx="10513060" cy="1730375"/>
          </a:xfrm>
        </p:spPr>
        <p:txBody>
          <a:bodyPr>
            <a:normAutofit/>
          </a:bodyPr>
          <a:p>
            <a:r>
              <a:rPr lang="es-AR" altLang="en-US" sz="2800"/>
              <a:t>Cantidad de Mujeres asistidas (en aboslutos) por franja etaria. Provincia de Buenos Aires. Período enero 2014 - octubre 2014.</a:t>
            </a:r>
            <a:endParaRPr lang="es-AR" altLang="en-US" sz="2800"/>
          </a:p>
        </p:txBody>
      </p:sp>
      <p:pic>
        <p:nvPicPr>
          <p:cNvPr id="6" name="Content Placeholder 5"/>
          <p:cNvPicPr>
            <a:picLocks noChangeAspect="1"/>
          </p:cNvPicPr>
          <p:nvPr>
            <p:ph idx="1"/>
          </p:nvPr>
        </p:nvPicPr>
        <p:blipFill>
          <a:blip r:embed="rId1"/>
          <a:stretch>
            <a:fillRect/>
          </a:stretch>
        </p:blipFill>
        <p:spPr>
          <a:xfrm>
            <a:off x="2374265" y="2113915"/>
            <a:ext cx="9106535" cy="45466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Title 5"/>
          <p:cNvSpPr>
            <a:spLocks noGrp="1"/>
          </p:cNvSpPr>
          <p:nvPr>
            <p:ph type="title"/>
          </p:nvPr>
        </p:nvSpPr>
        <p:spPr>
          <a:xfrm>
            <a:off x="1766570" y="105410"/>
            <a:ext cx="10260965" cy="1841500"/>
          </a:xfrm>
        </p:spPr>
        <p:txBody>
          <a:bodyPr>
            <a:normAutofit fontScale="90000"/>
          </a:bodyPr>
          <a:p>
            <a:r>
              <a:rPr lang="es-AR" altLang="en-US" sz="2800"/>
              <a:t>Vinculo entre agredido y agresor en personas atendidas en establecimientos de salud por problemática de violencia familiar y sexual, según sexo y grupo de edad, en porcentaje. Provincia de Buenos Aires, Marzo 2012 a Octubre de 2013.</a:t>
            </a:r>
            <a:endParaRPr lang="es-AR" altLang="en-US" sz="2800"/>
          </a:p>
        </p:txBody>
      </p:sp>
      <p:pic>
        <p:nvPicPr>
          <p:cNvPr id="4" name="Content Placeholder 3"/>
          <p:cNvPicPr>
            <a:picLocks noChangeAspect="1"/>
          </p:cNvPicPr>
          <p:nvPr>
            <p:ph sz="half" idx="1"/>
          </p:nvPr>
        </p:nvPicPr>
        <p:blipFill>
          <a:blip r:embed="rId1"/>
          <a:stretch>
            <a:fillRect/>
          </a:stretch>
        </p:blipFill>
        <p:spPr>
          <a:xfrm>
            <a:off x="2602865" y="1986280"/>
            <a:ext cx="8247380" cy="4030980"/>
          </a:xfrm>
          <a:prstGeom prst="rect">
            <a:avLst/>
          </a:prstGeom>
        </p:spPr>
      </p:pic>
      <p:pic>
        <p:nvPicPr>
          <p:cNvPr id="5" name="Content Placeholder 4"/>
          <p:cNvPicPr>
            <a:picLocks noChangeAspect="1"/>
          </p:cNvPicPr>
          <p:nvPr>
            <p:ph sz="half" idx="2"/>
          </p:nvPr>
        </p:nvPicPr>
        <p:blipFill>
          <a:blip r:embed="rId2"/>
          <a:stretch>
            <a:fillRect/>
          </a:stretch>
        </p:blipFill>
        <p:spPr>
          <a:xfrm>
            <a:off x="2596515" y="6003290"/>
            <a:ext cx="8275320" cy="7905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578319" y="2686590"/>
            <a:ext cx="8911687" cy="1280890"/>
          </a:xfrm>
        </p:spPr>
        <p:txBody>
          <a:bodyPr/>
          <a:p>
            <a:pPr algn="ctr"/>
            <a:r>
              <a:rPr lang="es-AR" altLang="en-US" sz="6000" b="1"/>
              <a:t>La Escuela</a:t>
            </a:r>
            <a:endParaRPr lang="es-AR" altLang="en-US" sz="6000" b="1"/>
          </a:p>
        </p:txBody>
      </p:sp>
    </p:spTree>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0</TotalTime>
  <Words>6757</Words>
  <Application>WPS Presentation</Application>
  <PresentationFormat>Panorámica</PresentationFormat>
  <Paragraphs>233</Paragraphs>
  <Slides>32</Slides>
  <Notes>0</Notes>
  <HiddenSlides>0</HiddenSlides>
  <MMClips>0</MMClips>
  <ScaleCrop>false</ScaleCrop>
  <HeadingPairs>
    <vt:vector size="4" baseType="variant">
      <vt:variant>
        <vt:lpstr>主题</vt:lpstr>
      </vt:variant>
      <vt:variant>
        <vt:i4>1</vt:i4>
      </vt:variant>
      <vt:variant>
        <vt:lpstr>幻灯片标题</vt:lpstr>
      </vt:variant>
      <vt:variant>
        <vt:i4>32</vt:i4>
      </vt:variant>
    </vt:vector>
  </HeadingPairs>
  <TitlesOfParts>
    <vt:vector size="33" baseType="lpstr">
      <vt:lpstr>Espiral</vt:lpstr>
      <vt:lpstr>Congreso de Atención Primaria de la Salud </vt:lpstr>
      <vt:lpstr>Informe Mundial sobre la Violencia contra los Niños y Niñas. (Año 2006)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Qué hacer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Composición etaria de víctimas de actos de tortura perpetrados (en porcentaje). Provincia de Buenos Aires. Período 1/1/2015 – 30/4/2015 </vt:lpstr>
      <vt:lpstr>PowerPoint 演示文稿</vt:lpstr>
      <vt:lpstr>PowerPoint 演示文稿</vt:lpstr>
      <vt:lpstr>PowerPoint 演示文稿</vt:lpstr>
      <vt:lpstr>PowerPoint 演示文稿</vt:lpstr>
      <vt:lpstr>PowerPoint 演示文稿</vt:lpstr>
      <vt:lpstr>Ver qué datos –  Educación? Pobreza? Mortalidad ?</vt:lpstr>
      <vt:lpstr>Movimiento “Ya es Hora” de poner fin a la violencia contra los niños, niñas y adolescentes.</vt:lpstr>
      <vt:lpstr>¡Muchas gracias!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Congreso de Atención Primaria de la Salud</dc:title>
  <dc:creator>Agustina Ferrando</dc:creator>
  <cp:lastModifiedBy>agust</cp:lastModifiedBy>
  <cp:revision>5</cp:revision>
  <cp:lastPrinted>2016-10-03T00:44:00Z</cp:lastPrinted>
  <dcterms:created xsi:type="dcterms:W3CDTF">2016-10-02T23:56:00Z</dcterms:created>
  <dcterms:modified xsi:type="dcterms:W3CDTF">2016-10-04T20:31:54Z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1033-10.1.0.5657</vt:lpwstr>
  </property>
</Properties>
</file>