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III Congreso Nacional de AJUNAF </a:t>
            </a:r>
            <a:b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Catamarca – Septiembre 2016</a:t>
            </a:r>
            <a:b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b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br>
              <a:rPr lang="es-ES" sz="27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br>
              <a:rPr lang="es-ES" sz="3200" b="1" kern="0" dirty="0">
                <a:solidFill>
                  <a:srgbClr val="365F91"/>
                </a:solidFill>
                <a:latin typeface="Verdana" panose="020B060403050404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s-ES" sz="3200" b="1" kern="0" dirty="0">
                <a:solidFill>
                  <a:srgbClr val="365F91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Defensa de Derechos en clave de Infancia y Adolescencia  </a:t>
            </a:r>
            <a:endParaRPr lang="es-A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3100" b="1" dirty="0"/>
              <a:t>Políticas Públicas integrales bajo enfoque de Derechos</a:t>
            </a:r>
          </a:p>
          <a:p>
            <a:pPr algn="r"/>
            <a:endParaRPr lang="es-ES" b="1" dirty="0"/>
          </a:p>
          <a:p>
            <a:pPr algn="r"/>
            <a:r>
              <a:rPr lang="es-ES" b="1" dirty="0"/>
              <a:t>Dr. Norberto </a:t>
            </a:r>
            <a:r>
              <a:rPr lang="es-ES" b="1" dirty="0" err="1"/>
              <a:t>Liwski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37068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39674" y="1351722"/>
            <a:ext cx="9210342" cy="5466521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57523" y="193839"/>
            <a:ext cx="10058400" cy="1197640"/>
          </a:xfrm>
        </p:spPr>
        <p:txBody>
          <a:bodyPr>
            <a:normAutofit/>
          </a:bodyPr>
          <a:lstStyle/>
          <a:p>
            <a:r>
              <a:rPr lang="es-AR" b="1" dirty="0"/>
              <a:t>Educación.</a:t>
            </a:r>
            <a:br>
              <a:rPr lang="es-AR" b="1" dirty="0"/>
            </a:br>
            <a:r>
              <a:rPr lang="es-AR" sz="3600" b="1" dirty="0"/>
              <a:t>Déficit educativo en la educación secundaria.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876528" y="2054087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426153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Jóvenes NINI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243579"/>
              </p:ext>
            </p:extLst>
          </p:nvPr>
        </p:nvGraphicFramePr>
        <p:xfrm>
          <a:off x="808381" y="2766027"/>
          <a:ext cx="10004577" cy="1590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859">
                  <a:extLst>
                    <a:ext uri="{9D8B030D-6E8A-4147-A177-3AD203B41FA5}">
                      <a16:colId xmlns:a16="http://schemas.microsoft.com/office/drawing/2014/main" val="2794659471"/>
                    </a:ext>
                  </a:extLst>
                </a:gridCol>
                <a:gridCol w="3334859">
                  <a:extLst>
                    <a:ext uri="{9D8B030D-6E8A-4147-A177-3AD203B41FA5}">
                      <a16:colId xmlns:a16="http://schemas.microsoft.com/office/drawing/2014/main" val="1711283259"/>
                    </a:ext>
                  </a:extLst>
                </a:gridCol>
                <a:gridCol w="3334859">
                  <a:extLst>
                    <a:ext uri="{9D8B030D-6E8A-4147-A177-3AD203B41FA5}">
                      <a16:colId xmlns:a16="http://schemas.microsoft.com/office/drawing/2014/main" val="1547217182"/>
                    </a:ext>
                  </a:extLst>
                </a:gridCol>
              </a:tblGrid>
              <a:tr h="7791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Población 15-29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Jóvenes Ni-ni ,1 de cada 5.</a:t>
                      </a:r>
                      <a:br>
                        <a:rPr lang="es-AR" sz="1800">
                          <a:effectLst/>
                        </a:rPr>
                      </a:br>
                      <a:r>
                        <a:rPr lang="es-AR" sz="1800">
                          <a:effectLst/>
                        </a:rPr>
                        <a:t>(20%)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921646"/>
                  </a:ext>
                </a:extLst>
              </a:tr>
              <a:tr h="405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Prov. Buenos Aires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3.887.938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777.588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556595"/>
                  </a:ext>
                </a:extLst>
              </a:tr>
              <a:tr h="405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Argentina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10.487.290</a:t>
                      </a:r>
                      <a:endParaRPr lang="es-A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2.097.458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256540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" y="4944141"/>
            <a:ext cx="9904762" cy="1363894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808381" y="1894017"/>
            <a:ext cx="11039061" cy="779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un informe del Banco Mundial “ni-ni en América Latina, 20 millones de jóvenes en busca de oportunidades” (2016), en Argentina, 1 de cada 5 jóvenes no estudia ni trabaja.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808381" y="4356288"/>
            <a:ext cx="1046921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Fuente: Elaboración propia en base a INDEC (Proyecciones 2016) y Banco Mundial –“Ninis en América Latina, 20 millones de jóvenes en busca de oportunidades”, 2016.</a:t>
            </a:r>
            <a:endParaRPr lang="es-AR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81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6923" y="2014330"/>
            <a:ext cx="10161766" cy="2968487"/>
          </a:xfrm>
        </p:spPr>
        <p:txBody>
          <a:bodyPr>
            <a:normAutofit/>
          </a:bodyPr>
          <a:lstStyle/>
          <a:p>
            <a:pPr algn="ctr"/>
            <a:r>
              <a:rPr lang="es-AR" sz="6000" dirty="0"/>
              <a:t>Claves de Derecho para Políticas Públicas de Niñez y Adolescencia.</a:t>
            </a:r>
          </a:p>
        </p:txBody>
      </p:sp>
    </p:spTree>
    <p:extLst>
      <p:ext uri="{BB962C8B-B14F-4D97-AF65-F5344CB8AC3E}">
        <p14:creationId xmlns:p14="http://schemas.microsoft.com/office/powerpoint/2010/main" val="1369841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110532" y="2071021"/>
            <a:ext cx="10058400" cy="402336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Elaboración de una amplia estrategia Nacional basada en la Convención.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Coordinación interinstitucional en la aplicación de los Derechos.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Descentralización, federalización y delegación.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Sistemas de monitoreo y evaluación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Reunión de datos, análisis y elaboración de indicadores.</a:t>
            </a:r>
          </a:p>
          <a:p>
            <a:pPr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1781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596347" y="1895060"/>
            <a:ext cx="10813775" cy="451899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Visibilidad de los niños en los presupuestos.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Formación y fomento de la capacidad.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Cooperación con la sociedad civil incluyendo niños y adolescentes organizados.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Creación y funcionamiento de instituciones independientes de Derechos Humanos.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Difusión pública de los Informes Periódicos.</a:t>
            </a:r>
          </a:p>
        </p:txBody>
      </p:sp>
    </p:spTree>
    <p:extLst>
      <p:ext uri="{BB962C8B-B14F-4D97-AF65-F5344CB8AC3E}">
        <p14:creationId xmlns:p14="http://schemas.microsoft.com/office/powerpoint/2010/main" val="2726458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1855305"/>
            <a:ext cx="10058400" cy="1974573"/>
          </a:xfrm>
        </p:spPr>
        <p:txBody>
          <a:bodyPr>
            <a:normAutofit/>
          </a:bodyPr>
          <a:lstStyle/>
          <a:p>
            <a:pPr algn="ctr"/>
            <a:r>
              <a:rPr lang="es-AR" sz="5400" b="1" dirty="0"/>
              <a:t>¡¡Muchas Gracias!!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30957" y="5181599"/>
            <a:ext cx="5324723" cy="76862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AR" sz="3600" dirty="0"/>
              <a:t>Dr. Norberto </a:t>
            </a:r>
            <a:r>
              <a:rPr lang="es-AR" sz="3600" dirty="0" err="1"/>
              <a:t>Liwski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18427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286602"/>
            <a:ext cx="10259833" cy="4166127"/>
          </a:xfrm>
        </p:spPr>
        <p:txBody>
          <a:bodyPr>
            <a:normAutofit/>
          </a:bodyPr>
          <a:lstStyle/>
          <a:p>
            <a:pPr algn="ctr"/>
            <a:r>
              <a:rPr lang="es-AR" sz="7200" dirty="0"/>
              <a:t>Datos de contexto para las Políticas Públicas.</a:t>
            </a:r>
          </a:p>
        </p:txBody>
      </p:sp>
    </p:spTree>
    <p:extLst>
      <p:ext uri="{BB962C8B-B14F-4D97-AF65-F5344CB8AC3E}">
        <p14:creationId xmlns:p14="http://schemas.microsoft.com/office/powerpoint/2010/main" val="203314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010" y="0"/>
            <a:ext cx="10058400" cy="1450757"/>
          </a:xfrm>
        </p:spPr>
        <p:txBody>
          <a:bodyPr/>
          <a:lstStyle/>
          <a:p>
            <a:r>
              <a:rPr lang="es-AR" b="1" dirty="0"/>
              <a:t>Inseguridad alimentaria total</a:t>
            </a:r>
            <a:br>
              <a:rPr lang="es-AR" dirty="0"/>
            </a:b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0" y="1011981"/>
            <a:ext cx="9717502" cy="526654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717502" y="1974574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367975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Distribución 2010-2015 de variables con que se evalúan las desigualdades sociales.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692" y="1737360"/>
            <a:ext cx="8799666" cy="463530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717502" y="1974574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193583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3571"/>
          </a:xfrm>
        </p:spPr>
        <p:txBody>
          <a:bodyPr/>
          <a:lstStyle/>
          <a:p>
            <a:r>
              <a:rPr lang="es-AR" b="1" dirty="0"/>
              <a:t>Hacinamiento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238268" y="954157"/>
            <a:ext cx="9768646" cy="532737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101815" y="2054087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318694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2354"/>
          </a:xfrm>
        </p:spPr>
        <p:txBody>
          <a:bodyPr/>
          <a:lstStyle/>
          <a:p>
            <a:r>
              <a:rPr lang="es-AR" b="1" dirty="0"/>
              <a:t>Déficit en las condiciones de Saneamiento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238539" y="1258958"/>
            <a:ext cx="9477715" cy="502257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876528" y="2054087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2643191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8614"/>
          </a:xfrm>
        </p:spPr>
        <p:txBody>
          <a:bodyPr/>
          <a:lstStyle/>
          <a:p>
            <a:r>
              <a:rPr lang="es-AR" b="1" dirty="0"/>
              <a:t>Pobreza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587093"/>
              </p:ext>
            </p:extLst>
          </p:nvPr>
        </p:nvGraphicFramePr>
        <p:xfrm>
          <a:off x="902219" y="4227443"/>
          <a:ext cx="10448522" cy="1948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2452">
                  <a:extLst>
                    <a:ext uri="{9D8B030D-6E8A-4147-A177-3AD203B41FA5}">
                      <a16:colId xmlns:a16="http://schemas.microsoft.com/office/drawing/2014/main" val="2905745832"/>
                    </a:ext>
                  </a:extLst>
                </a:gridCol>
                <a:gridCol w="2270598">
                  <a:extLst>
                    <a:ext uri="{9D8B030D-6E8A-4147-A177-3AD203B41FA5}">
                      <a16:colId xmlns:a16="http://schemas.microsoft.com/office/drawing/2014/main" val="3148329437"/>
                    </a:ext>
                  </a:extLst>
                </a:gridCol>
                <a:gridCol w="2407736">
                  <a:extLst>
                    <a:ext uri="{9D8B030D-6E8A-4147-A177-3AD203B41FA5}">
                      <a16:colId xmlns:a16="http://schemas.microsoft.com/office/drawing/2014/main" val="956893279"/>
                    </a:ext>
                  </a:extLst>
                </a:gridCol>
                <a:gridCol w="2407736">
                  <a:extLst>
                    <a:ext uri="{9D8B030D-6E8A-4147-A177-3AD203B41FA5}">
                      <a16:colId xmlns:a16="http://schemas.microsoft.com/office/drawing/2014/main" val="3005790931"/>
                    </a:ext>
                  </a:extLst>
                </a:gridCol>
              </a:tblGrid>
              <a:tr h="1018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Total de </a:t>
                      </a:r>
                      <a:r>
                        <a:rPr lang="es-AR" sz="1800" dirty="0" err="1">
                          <a:effectLst/>
                        </a:rPr>
                        <a:t>N,NyA</a:t>
                      </a:r>
                      <a:r>
                        <a:rPr lang="es-AR" sz="1800" dirty="0">
                          <a:effectLst/>
                        </a:rPr>
                        <a:t>. </a:t>
                      </a:r>
                      <a:br>
                        <a:rPr lang="es-AR" sz="1800" dirty="0">
                          <a:effectLst/>
                        </a:rPr>
                      </a:br>
                      <a:r>
                        <a:rPr lang="es-AR" sz="1800" dirty="0">
                          <a:effectLst/>
                        </a:rPr>
                        <a:t>Provincia de Buenos Aires (INDEC)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 err="1">
                          <a:effectLst/>
                        </a:rPr>
                        <a:t>N,NyA</a:t>
                      </a:r>
                      <a:r>
                        <a:rPr lang="es-AR" sz="1800" dirty="0">
                          <a:effectLst/>
                        </a:rPr>
                        <a:t> Pobres </a:t>
                      </a:r>
                      <a:br>
                        <a:rPr lang="es-AR" sz="1800" dirty="0">
                          <a:effectLst/>
                        </a:rPr>
                      </a:br>
                      <a:r>
                        <a:rPr lang="es-AR" sz="1800" dirty="0">
                          <a:effectLst/>
                        </a:rPr>
                        <a:t>(Unicef 2015)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N, N y A Pobres 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(Estimación en base a UNICEF - UCA)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 err="1">
                          <a:effectLst/>
                        </a:rPr>
                        <a:t>N,NyA</a:t>
                      </a:r>
                      <a:r>
                        <a:rPr lang="es-AR" sz="1800" dirty="0">
                          <a:effectLst/>
                        </a:rPr>
                        <a:t> Nuevos Pobres (Proyección 2016 UCA)</a:t>
                      </a:r>
                      <a:endParaRPr lang="es-A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14264465"/>
                  </a:ext>
                </a:extLst>
              </a:tr>
              <a:tr h="93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chemeClr val="bg1"/>
                          </a:solidFill>
                          <a:effectLst/>
                        </a:rPr>
                        <a:t>5.453.445</a:t>
                      </a:r>
                      <a:endParaRPr lang="es-A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1.728.742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2.055.948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327.206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59907841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304801" y="1749287"/>
            <a:ext cx="11675164" cy="2301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tendrán como referencia los siguientes datos</a:t>
            </a:r>
            <a:r>
              <a:rPr lang="es-A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A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la Provincia de Buenos Aires habitan 5.453.445 Niños, Niñas y Adolescentes. Fuente. Proyección 2016 de INDEC </a:t>
            </a:r>
            <a:endParaRPr lang="es-A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es-A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A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2015 el 31,7% de los N, N y A de Argentina son pobres de los cuales el 5.7% sufre de pobreza extrema. Fuente. Bienestar y pobreza en niños niñas y adolescentes en Argentina – UNICEF</a:t>
            </a:r>
            <a:r>
              <a:rPr lang="es-A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spcAft>
                <a:spcPts val="0"/>
              </a:spcAft>
            </a:pPr>
            <a:endParaRPr lang="es-A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A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Haciendo una proyección último cuatrimestre 2015 a primer semestre 2016, la pobreza aumentó 6 puntos, pasando de 29 % a 35 %; y la indigencia aumentó 2 puntos, pasando de 5% a 7%. 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728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Pobreza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529" y="2690191"/>
            <a:ext cx="10370884" cy="230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53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65119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Educación.</a:t>
            </a:r>
            <a:br>
              <a:rPr lang="es-AR" b="1" dirty="0"/>
            </a:br>
            <a:r>
              <a:rPr lang="es-AR" sz="3600" b="1" dirty="0"/>
              <a:t>Déficit educativo en la educación primaria.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516834" y="1305096"/>
            <a:ext cx="9382539" cy="505594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876528" y="2054087"/>
            <a:ext cx="2090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Fuente: </a:t>
            </a:r>
            <a:r>
              <a:rPr lang="es-AR" dirty="0"/>
              <a:t>Barómetro de la Deuda Social de la Infancia – Bicentenario (2010-2016). Observatorio de la Deuda Social Argentina. UCA</a:t>
            </a:r>
          </a:p>
        </p:txBody>
      </p:sp>
    </p:spTree>
    <p:extLst>
      <p:ext uri="{BB962C8B-B14F-4D97-AF65-F5344CB8AC3E}">
        <p14:creationId xmlns:p14="http://schemas.microsoft.com/office/powerpoint/2010/main" val="32847869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</TotalTime>
  <Words>486</Words>
  <Application>Microsoft Office PowerPoint</Application>
  <PresentationFormat>Panorámica</PresentationFormat>
  <Paragraphs>67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Times New Roman</vt:lpstr>
      <vt:lpstr>Verdana</vt:lpstr>
      <vt:lpstr>Wingdings 2</vt:lpstr>
      <vt:lpstr>Retrospección</vt:lpstr>
      <vt:lpstr>III Congreso Nacional de AJUNAF  Catamarca – Septiembre 2016      Defensa de Derechos en clave de Infancia y Adolescencia  </vt:lpstr>
      <vt:lpstr>Datos de contexto para las Políticas Públicas.</vt:lpstr>
      <vt:lpstr>Inseguridad alimentaria total </vt:lpstr>
      <vt:lpstr>Distribución 2010-2015 de variables con que se evalúan las desigualdades sociales.</vt:lpstr>
      <vt:lpstr>Hacinamiento</vt:lpstr>
      <vt:lpstr>Déficit en las condiciones de Saneamiento</vt:lpstr>
      <vt:lpstr>Pobreza</vt:lpstr>
      <vt:lpstr>Pobreza</vt:lpstr>
      <vt:lpstr>Educación. Déficit educativo en la educación primaria.</vt:lpstr>
      <vt:lpstr>Educación. Déficit educativo en la educación secundaria.</vt:lpstr>
      <vt:lpstr>Jóvenes NINI</vt:lpstr>
      <vt:lpstr>Claves de Derecho para Políticas Públicas de Niñez y Adolescencia.</vt:lpstr>
      <vt:lpstr>Presentación de PowerPoint</vt:lpstr>
      <vt:lpstr>Presentación de PowerPoint</vt:lpstr>
      <vt:lpstr>¡¡Muchas Gracias!!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Congreso Nacional de AJUNAF  Catamarca – Septiembre 2016      Defensa de Derechos en clave de Infancia y Adolescencia</dc:title>
  <dc:creator>Agustina Ferrando</dc:creator>
  <cp:lastModifiedBy>Agustina Ferrando</cp:lastModifiedBy>
  <cp:revision>5</cp:revision>
  <dcterms:created xsi:type="dcterms:W3CDTF">2016-09-13T20:33:48Z</dcterms:created>
  <dcterms:modified xsi:type="dcterms:W3CDTF">2016-09-13T21:29:03Z</dcterms:modified>
</cp:coreProperties>
</file>