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76" r:id="rId11"/>
    <p:sldId id="277" r:id="rId12"/>
    <p:sldId id="278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BFD448-794F-4C66-824C-9BB92632B055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F3E84-8ECC-4AFB-8FBB-BD6C62FA57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3546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F3E84-8ECC-4AFB-8FBB-BD6C62FA574E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935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A3A05DC-99B0-410F-8876-06572A299156}" type="datetimeFigureOut">
              <a:rPr lang="es-AR" smtClean="0"/>
              <a:t>13/08/2016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F3313DB-8E42-4A45-9C8D-5C708C99C89E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95400" y="4077072"/>
            <a:ext cx="6400800" cy="723528"/>
          </a:xfrm>
        </p:spPr>
        <p:txBody>
          <a:bodyPr>
            <a:normAutofit fontScale="55000" lnSpcReduction="20000"/>
          </a:bodyPr>
          <a:lstStyle/>
          <a:p>
            <a:r>
              <a:rPr lang="es-AR" b="1" dirty="0"/>
              <a:t>Taller</a:t>
            </a:r>
            <a:endParaRPr lang="es-AR" dirty="0"/>
          </a:p>
          <a:p>
            <a:r>
              <a:rPr lang="es-AR" b="1" dirty="0"/>
              <a:t>Planificación participativa para el monitoreo de las políticas públicas en materia de género y derechos humanos  </a:t>
            </a:r>
            <a:endParaRPr lang="es-AR" dirty="0"/>
          </a:p>
          <a:p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484784"/>
            <a:ext cx="9108504" cy="1512168"/>
          </a:xfrm>
          <a:solidFill>
            <a:srgbClr val="9900FF"/>
          </a:solidFill>
        </p:spPr>
        <p:txBody>
          <a:bodyPr/>
          <a:lstStyle/>
          <a:p>
            <a:r>
              <a:rPr lang="es-AR" dirty="0" smtClean="0"/>
              <a:t>Las Mujeres: la Lucha por sus Derechos</a:t>
            </a:r>
            <a:endParaRPr lang="es-AR" dirty="0"/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447800" y="116632"/>
            <a:ext cx="6400800" cy="1368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sz="1800" b="1" dirty="0">
                <a:solidFill>
                  <a:schemeClr val="tx1"/>
                </a:solidFill>
              </a:rPr>
              <a:t>Proyecto </a:t>
            </a:r>
            <a:r>
              <a:rPr lang="es-AR" sz="1800" b="1" i="1" dirty="0">
                <a:solidFill>
                  <a:schemeClr val="tx1"/>
                </a:solidFill>
              </a:rPr>
              <a:t>Fortalecimiento de mujeres, jóvenes y líderes comunitarias/os</a:t>
            </a:r>
            <a:endParaRPr lang="es-AR" sz="1800" b="1" dirty="0">
              <a:solidFill>
                <a:schemeClr val="tx1"/>
              </a:solidFill>
            </a:endParaRPr>
          </a:p>
          <a:p>
            <a:r>
              <a:rPr lang="es-AR" sz="1800" b="1" i="1" dirty="0">
                <a:solidFill>
                  <a:schemeClr val="tx1"/>
                </a:solidFill>
              </a:rPr>
              <a:t>con enfoque de derechos humanos</a:t>
            </a:r>
            <a:endParaRPr lang="es-AR" sz="1800" b="1" dirty="0">
              <a:solidFill>
                <a:schemeClr val="tx1"/>
              </a:solidFill>
            </a:endParaRPr>
          </a:p>
          <a:p>
            <a:endParaRPr lang="es-AR" dirty="0"/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1447800" y="5949280"/>
            <a:ext cx="7012632" cy="5760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AR" b="1" dirty="0" smtClean="0">
                <a:solidFill>
                  <a:schemeClr val="tx1"/>
                </a:solidFill>
              </a:rPr>
              <a:t>Dr. Norberto </a:t>
            </a:r>
            <a:r>
              <a:rPr lang="es-AR" b="1" dirty="0" err="1" smtClean="0">
                <a:solidFill>
                  <a:schemeClr val="tx1"/>
                </a:solidFill>
              </a:rPr>
              <a:t>Liwski</a:t>
            </a:r>
            <a:endParaRPr lang="es-AR" b="1" dirty="0" smtClean="0">
              <a:solidFill>
                <a:schemeClr val="tx1"/>
              </a:solidFill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36859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err="1" smtClean="0"/>
              <a:t>Femicidios</a:t>
            </a:r>
            <a:r>
              <a:rPr lang="es-AR" b="1" dirty="0" smtClean="0"/>
              <a:t> en Argentina. Año 2008 al 2015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s-ES" dirty="0"/>
              <a:t>Año 2008 = 208 </a:t>
            </a:r>
            <a:r>
              <a:rPr lang="es-ES" dirty="0" err="1"/>
              <a:t>Femicidios</a:t>
            </a:r>
            <a:r>
              <a:rPr lang="es-ES" dirty="0"/>
              <a:t> y 11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2009 = 231 </a:t>
            </a:r>
            <a:r>
              <a:rPr lang="es-ES" dirty="0" err="1"/>
              <a:t>Femicidios</a:t>
            </a:r>
            <a:r>
              <a:rPr lang="es-ES" dirty="0"/>
              <a:t> y 16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2010 = 260 </a:t>
            </a:r>
            <a:r>
              <a:rPr lang="es-ES" dirty="0" err="1"/>
              <a:t>Femicidios</a:t>
            </a:r>
            <a:r>
              <a:rPr lang="es-ES" dirty="0"/>
              <a:t> y 15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2011 = 282 </a:t>
            </a:r>
            <a:r>
              <a:rPr lang="es-ES" dirty="0" err="1"/>
              <a:t>Femicidios</a:t>
            </a:r>
            <a:r>
              <a:rPr lang="es-ES" dirty="0"/>
              <a:t> y 29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2012 = 255 </a:t>
            </a:r>
            <a:r>
              <a:rPr lang="es-ES" dirty="0" err="1"/>
              <a:t>Femicidios</a:t>
            </a:r>
            <a:r>
              <a:rPr lang="es-ES" dirty="0"/>
              <a:t> y 24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2013= 295 </a:t>
            </a:r>
            <a:r>
              <a:rPr lang="es-ES" dirty="0" err="1"/>
              <a:t>Femicidios</a:t>
            </a:r>
            <a:r>
              <a:rPr lang="es-ES" dirty="0"/>
              <a:t> y 39 </a:t>
            </a:r>
            <a:r>
              <a:rPr lang="es-ES" dirty="0" err="1"/>
              <a:t>Femicicios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2014= 277 </a:t>
            </a:r>
            <a:r>
              <a:rPr lang="es-ES" dirty="0" err="1"/>
              <a:t>Femicidios</a:t>
            </a:r>
            <a:r>
              <a:rPr lang="es-ES" dirty="0"/>
              <a:t> y 29 </a:t>
            </a:r>
            <a:r>
              <a:rPr lang="es-ES" dirty="0" err="1"/>
              <a:t>Femicicios</a:t>
            </a:r>
            <a:r>
              <a:rPr lang="es-ES" dirty="0"/>
              <a:t> “Vinculados” de hombres y niños</a:t>
            </a:r>
          </a:p>
          <a:p>
            <a:pPr>
              <a:lnSpc>
                <a:spcPct val="170000"/>
              </a:lnSpc>
            </a:pPr>
            <a:r>
              <a:rPr lang="es-ES" dirty="0"/>
              <a:t>Año 2015= 286 </a:t>
            </a:r>
            <a:r>
              <a:rPr lang="es-ES" dirty="0" err="1"/>
              <a:t>Femicidios</a:t>
            </a:r>
            <a:r>
              <a:rPr lang="es-ES" dirty="0"/>
              <a:t> y 42 </a:t>
            </a:r>
            <a:r>
              <a:rPr lang="es-ES" dirty="0" err="1"/>
              <a:t>Femicidios</a:t>
            </a:r>
            <a:r>
              <a:rPr lang="es-ES" dirty="0"/>
              <a:t> “Vinculados” de hombres y niños</a:t>
            </a:r>
          </a:p>
          <a:p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331640" y="5949280"/>
            <a:ext cx="6696744" cy="584775"/>
          </a:xfrm>
          <a:prstGeom prst="rect">
            <a:avLst/>
          </a:prstGeom>
          <a:noFill/>
          <a:ln w="57150">
            <a:solidFill>
              <a:srgbClr val="99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dirty="0"/>
              <a:t>En 8 años registramos 2094 </a:t>
            </a:r>
            <a:r>
              <a:rPr lang="es-ES" sz="3200" dirty="0" err="1"/>
              <a:t>Femicidios</a:t>
            </a:r>
            <a:r>
              <a:rPr lang="es-ES" sz="3200" dirty="0"/>
              <a:t>.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872676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Víctimas colaterales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333128"/>
          </a:xfrm>
        </p:spPr>
        <p:txBody>
          <a:bodyPr/>
          <a:lstStyle/>
          <a:p>
            <a:r>
              <a:rPr lang="es-ES" dirty="0" smtClean="0"/>
              <a:t>Víctimas colaterales: Hijas </a:t>
            </a:r>
            <a:r>
              <a:rPr lang="es-ES" dirty="0"/>
              <a:t>e hijos que quedaron si madre asesinada por violencia sexista, víctimas colaterales del </a:t>
            </a:r>
            <a:r>
              <a:rPr lang="es-ES" dirty="0" err="1"/>
              <a:t>Femicidio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691680" y="3429000"/>
            <a:ext cx="5904656" cy="2246769"/>
          </a:xfrm>
          <a:prstGeom prst="rect">
            <a:avLst/>
          </a:prstGeom>
          <a:noFill/>
          <a:ln w="76200">
            <a:solidFill>
              <a:srgbClr val="9900FF"/>
            </a:solidFill>
          </a:ln>
        </p:spPr>
        <p:txBody>
          <a:bodyPr wrap="square" rtlCol="0">
            <a:spAutoFit/>
          </a:bodyPr>
          <a:lstStyle/>
          <a:p>
            <a:pPr lvl="0" algn="ctr">
              <a:spcBef>
                <a:spcPts val="580"/>
              </a:spcBef>
              <a:buClr>
                <a:srgbClr val="7030A0"/>
              </a:buClr>
              <a:buSzPct val="85000"/>
            </a:pPr>
            <a:r>
              <a:rPr lang="es-ES" sz="2800" b="1" dirty="0">
                <a:solidFill>
                  <a:prstClr val="black"/>
                </a:solidFill>
              </a:rPr>
              <a:t>Año 2008 a 2015</a:t>
            </a:r>
            <a:r>
              <a:rPr lang="es-ES" sz="2800" dirty="0">
                <a:solidFill>
                  <a:prstClr val="black"/>
                </a:solidFill>
              </a:rPr>
              <a:t>  </a:t>
            </a:r>
            <a:br>
              <a:rPr lang="es-ES" sz="2800" dirty="0">
                <a:solidFill>
                  <a:prstClr val="black"/>
                </a:solidFill>
              </a:rPr>
            </a:br>
            <a:r>
              <a:rPr lang="es-ES" sz="2800" dirty="0">
                <a:solidFill>
                  <a:prstClr val="black"/>
                </a:solidFill>
              </a:rPr>
              <a:t>En 8 años registramos  2.518 hijas e hijos que quedaron sin madre, víctimas colaterales del </a:t>
            </a:r>
            <a:r>
              <a:rPr lang="es-ES" sz="2800" dirty="0" err="1">
                <a:solidFill>
                  <a:prstClr val="black"/>
                </a:solidFill>
              </a:rPr>
              <a:t>Femicidio</a:t>
            </a:r>
            <a:r>
              <a:rPr lang="es-ES" sz="2800" dirty="0">
                <a:solidFill>
                  <a:prstClr val="black"/>
                </a:solidFill>
              </a:rPr>
              <a:t>.  </a:t>
            </a:r>
            <a:r>
              <a:rPr lang="es-ES" sz="2800" b="1" dirty="0">
                <a:solidFill>
                  <a:prstClr val="black"/>
                </a:solidFill>
              </a:rPr>
              <a:t>1.617 son menores de edad</a:t>
            </a:r>
            <a:r>
              <a:rPr lang="es-ES" sz="2800" dirty="0">
                <a:solidFill>
                  <a:prstClr val="black"/>
                </a:solidFill>
              </a:rPr>
              <a:t>. </a:t>
            </a:r>
            <a:endParaRPr lang="es-AR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0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43608" y="980728"/>
            <a:ext cx="7772400" cy="4392488"/>
          </a:xfrm>
          <a:ln w="76200">
            <a:solidFill>
              <a:srgbClr val="9900FF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s-ES" sz="3600" dirty="0" smtClean="0"/>
          </a:p>
          <a:p>
            <a:pPr marL="0" indent="0" algn="ctr">
              <a:buNone/>
            </a:pPr>
            <a:r>
              <a:rPr lang="es-ES" sz="3600" dirty="0" smtClean="0"/>
              <a:t>Desde el 1º </a:t>
            </a:r>
            <a:r>
              <a:rPr lang="es-ES" sz="3600" dirty="0"/>
              <a:t>de Enero al 31 de Diciembre de 2015 se registran:</a:t>
            </a:r>
          </a:p>
          <a:p>
            <a:pPr algn="ctr"/>
            <a:r>
              <a:rPr lang="es-ES" sz="3600" b="1" dirty="0"/>
              <a:t>286 </a:t>
            </a:r>
            <a:r>
              <a:rPr lang="es-ES" sz="3600" b="1" dirty="0" err="1"/>
              <a:t>Femicidios</a:t>
            </a:r>
            <a:r>
              <a:rPr lang="es-ES" sz="3600" b="1" dirty="0"/>
              <a:t> y </a:t>
            </a:r>
            <a:r>
              <a:rPr lang="es-ES" sz="3600" b="1" dirty="0" err="1"/>
              <a:t>Femicidios</a:t>
            </a:r>
            <a:r>
              <a:rPr lang="es-ES" sz="3600" b="1" dirty="0"/>
              <a:t> “Vinculados” de mujeres y niñas</a:t>
            </a:r>
            <a:r>
              <a:rPr lang="es-ES" sz="3600" b="1" dirty="0" smtClean="0"/>
              <a:t>.</a:t>
            </a:r>
          </a:p>
          <a:p>
            <a:pPr marL="0" indent="0" algn="ctr">
              <a:buNone/>
            </a:pPr>
            <a:endParaRPr lang="es-ES" sz="3600" dirty="0"/>
          </a:p>
          <a:p>
            <a:pPr algn="ctr"/>
            <a:r>
              <a:rPr lang="es-ES" sz="3600" b="1" dirty="0"/>
              <a:t>43 </a:t>
            </a:r>
            <a:r>
              <a:rPr lang="es-ES" sz="3600" b="1" dirty="0" err="1"/>
              <a:t>Femicidios</a:t>
            </a:r>
            <a:r>
              <a:rPr lang="es-ES" sz="3600" b="1" dirty="0"/>
              <a:t> “Vinculados” de hombres y niños.</a:t>
            </a:r>
            <a:endParaRPr lang="es-ES" sz="36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81895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Población carcelaria bonaerense según sexo. Año 2011</a:t>
            </a:r>
          </a:p>
          <a:p>
            <a:endParaRPr lang="es-AR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rgbClr val="9900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Las Mujeres y la Justicia</a:t>
            </a:r>
            <a:br>
              <a:rPr lang="es-AR" b="1" dirty="0" smtClean="0"/>
            </a:br>
            <a:endParaRPr lang="es-AR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21"/>
          <a:stretch/>
        </p:blipFill>
        <p:spPr bwMode="auto">
          <a:xfrm>
            <a:off x="539552" y="2150772"/>
            <a:ext cx="8377237" cy="4302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6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471120"/>
          </a:xfrm>
        </p:spPr>
        <p:txBody>
          <a:bodyPr/>
          <a:lstStyle/>
          <a:p>
            <a:r>
              <a:rPr lang="es-AR" dirty="0" smtClean="0"/>
              <a:t>Problemáticas de Salud denunciadas con más frecuencia por las detenidas. Provincia de Buenos Aires. Año 2012.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60848"/>
            <a:ext cx="8640960" cy="4038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2501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476672"/>
            <a:ext cx="7772400" cy="5543128"/>
          </a:xfrm>
        </p:spPr>
        <p:txBody>
          <a:bodyPr/>
          <a:lstStyle/>
          <a:p>
            <a:r>
              <a:rPr lang="es-AR" dirty="0" smtClean="0"/>
              <a:t>Casos de Mujeres Víctimas de Torturas y/o Malos Tratos por tipo de Institución. Defensoría de Casación. Provincia de Buenos Aires. Año 2012.</a:t>
            </a:r>
          </a:p>
          <a:p>
            <a:endParaRPr lang="es-AR" dirty="0"/>
          </a:p>
          <a:p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7134"/>
            <a:ext cx="8286689" cy="417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7247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355160" cy="1008112"/>
          </a:xfrm>
        </p:spPr>
        <p:txBody>
          <a:bodyPr/>
          <a:lstStyle/>
          <a:p>
            <a:pPr algn="ctr"/>
            <a:r>
              <a:rPr lang="es-AR" dirty="0" smtClean="0"/>
              <a:t>Dimensiones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03648" y="1340768"/>
            <a:ext cx="7283152" cy="5328592"/>
          </a:xfrm>
        </p:spPr>
        <p:txBody>
          <a:bodyPr>
            <a:noAutofit/>
          </a:bodyPr>
          <a:lstStyle/>
          <a:p>
            <a:r>
              <a:rPr lang="es-AR" sz="2700" dirty="0" smtClean="0"/>
              <a:t>Las Mujeres y los Aspectos Sociodemográficos</a:t>
            </a:r>
          </a:p>
          <a:p>
            <a:pPr marL="0" indent="0">
              <a:buNone/>
            </a:pPr>
            <a:endParaRPr lang="es-AR" sz="2700" dirty="0" smtClean="0"/>
          </a:p>
          <a:p>
            <a:r>
              <a:rPr lang="es-AR" sz="2700" dirty="0" smtClean="0"/>
              <a:t>Las Mujeres y la Salud</a:t>
            </a:r>
          </a:p>
          <a:p>
            <a:pPr marL="0" indent="0">
              <a:buNone/>
            </a:pPr>
            <a:endParaRPr lang="es-AR" sz="2700" dirty="0" smtClean="0"/>
          </a:p>
          <a:p>
            <a:r>
              <a:rPr lang="es-AR" sz="2700" dirty="0" smtClean="0"/>
              <a:t>Las Mujeres y la Violencia Familiar y de Género</a:t>
            </a:r>
          </a:p>
          <a:p>
            <a:pPr marL="0" indent="0">
              <a:buNone/>
            </a:pPr>
            <a:endParaRPr lang="es-AR" sz="2700" dirty="0" smtClean="0"/>
          </a:p>
          <a:p>
            <a:r>
              <a:rPr lang="es-AR" sz="2700" dirty="0" smtClean="0"/>
              <a:t>Las Mujeres y la Justicia</a:t>
            </a:r>
          </a:p>
          <a:p>
            <a:pPr marL="0" indent="0">
              <a:buNone/>
            </a:pPr>
            <a:endParaRPr lang="es-AR" sz="2700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49" y="116632"/>
            <a:ext cx="676275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33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  <a:ln w="57150">
            <a:solidFill>
              <a:srgbClr val="9900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>Las Mujeres y los Aspectos Sociodemográficos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/>
          <a:lstStyle/>
          <a:p>
            <a:r>
              <a:rPr lang="es-AR" dirty="0" smtClean="0"/>
              <a:t>Población</a:t>
            </a:r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84784"/>
            <a:ext cx="648072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23528" y="2708920"/>
            <a:ext cx="2232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De la Población total de la Provincia de Buenos Aires  - 20.503.653 - , 10.118.438 son varones y </a:t>
            </a:r>
            <a:r>
              <a:rPr lang="es-AR" b="1" dirty="0" smtClean="0"/>
              <a:t>10.385.215</a:t>
            </a:r>
            <a:r>
              <a:rPr lang="es-AR" dirty="0" smtClean="0"/>
              <a:t> son mujeres.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9163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Población Analfabeta según sexo. Provincia de Buenos Aires. Año 2010</a:t>
            </a: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89" y="1935922"/>
            <a:ext cx="8610727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562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52128"/>
          </a:xfrm>
          <a:ln w="57150">
            <a:solidFill>
              <a:srgbClr val="9900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/>
              <a:t/>
            </a:r>
            <a:br>
              <a:rPr lang="es-AR" b="1" dirty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b="1" dirty="0" smtClean="0"/>
              <a:t>Las Mujeres y la Salud</a:t>
            </a:r>
            <a:br>
              <a:rPr lang="es-AR" b="1" dirty="0" smtClean="0"/>
            </a:br>
            <a:endParaRPr lang="es-AR" b="1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8280920" cy="427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971600" y="1556792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b="1" dirty="0"/>
              <a:t>Defunciones maternas según Región Sanitaria de residencia. Provincia de Buenos Aires. Año 2009 -2013</a:t>
            </a:r>
          </a:p>
        </p:txBody>
      </p:sp>
    </p:spTree>
    <p:extLst>
      <p:ext uri="{BB962C8B-B14F-4D97-AF65-F5344CB8AC3E}">
        <p14:creationId xmlns:p14="http://schemas.microsoft.com/office/powerpoint/2010/main" val="117712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404664"/>
            <a:ext cx="7772400" cy="5615136"/>
          </a:xfrm>
        </p:spPr>
        <p:txBody>
          <a:bodyPr/>
          <a:lstStyle/>
          <a:p>
            <a:r>
              <a:rPr lang="es-AR" dirty="0" smtClean="0"/>
              <a:t>Muertes Maternas según causas: Evolución Anual. Provincia de Buenos Aires. Años 2009 – 2013</a:t>
            </a:r>
          </a:p>
          <a:p>
            <a:endParaRPr lang="es-AR" dirty="0"/>
          </a:p>
          <a:p>
            <a:endParaRPr lang="es-A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8786523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39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Denuncias por Violencia Familiar recibidas en las Comisarías de la Mujer y la Familia. Provincia de Buenos Aires. Años 2008- Primer Semestre de 2015.</a:t>
            </a:r>
          </a:p>
          <a:p>
            <a:endParaRPr lang="es-AR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rgbClr val="9900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>Las Mujeres y la Violencia Familiar y de Género</a:t>
            </a:r>
            <a:endParaRPr lang="es-AR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5"/>
          <a:stretch/>
        </p:blipFill>
        <p:spPr bwMode="auto">
          <a:xfrm>
            <a:off x="1090361" y="2708920"/>
            <a:ext cx="6794008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7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332656"/>
            <a:ext cx="7772400" cy="5687144"/>
          </a:xfrm>
        </p:spPr>
        <p:txBody>
          <a:bodyPr/>
          <a:lstStyle/>
          <a:p>
            <a:r>
              <a:rPr lang="es-AR" dirty="0" smtClean="0"/>
              <a:t>Tipos de Violencia presente en las Llamadas atendidas por el Programa AVM. Años 2008 – Primer Semestre 2014. Provincia de Buenos Aires</a:t>
            </a:r>
          </a:p>
          <a:p>
            <a:endParaRPr lang="es-AR" dirty="0"/>
          </a:p>
          <a:p>
            <a:endParaRPr lang="es-A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7128792" cy="504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74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8712968" cy="6552728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s-AR" sz="4100" b="1" dirty="0" err="1" smtClean="0"/>
              <a:t>Femicidios</a:t>
            </a:r>
            <a:r>
              <a:rPr lang="es-AR" sz="4100" b="1" dirty="0" smtClean="0"/>
              <a:t> en Argentina. </a:t>
            </a:r>
          </a:p>
          <a:p>
            <a:pPr marL="0" indent="0" algn="ctr">
              <a:buNone/>
            </a:pPr>
            <a:r>
              <a:rPr lang="es-AR" i="1" dirty="0" smtClean="0"/>
              <a:t>La casa del Encuentro. “Observatorio  de </a:t>
            </a:r>
            <a:r>
              <a:rPr lang="es-AR" i="1" dirty="0" err="1" smtClean="0"/>
              <a:t>Femicidios</a:t>
            </a:r>
            <a:r>
              <a:rPr lang="es-AR" i="1" dirty="0" smtClean="0"/>
              <a:t> en Argentina Adriana </a:t>
            </a:r>
            <a:r>
              <a:rPr lang="es-AR" i="1" dirty="0" err="1" smtClean="0"/>
              <a:t>Marisel</a:t>
            </a:r>
            <a:r>
              <a:rPr lang="es-AR" i="1" dirty="0" smtClean="0"/>
              <a:t> Zambrano”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lnSpc>
                <a:spcPct val="160000"/>
              </a:lnSpc>
              <a:buNone/>
            </a:pPr>
            <a:r>
              <a:rPr lang="es-ES" b="1" u="sng" dirty="0" err="1" smtClean="0"/>
              <a:t>Femicidio</a:t>
            </a:r>
            <a:r>
              <a:rPr lang="es-ES" b="1" u="sng" dirty="0" smtClean="0"/>
              <a:t>: </a:t>
            </a:r>
            <a:r>
              <a:rPr lang="es-ES" dirty="0"/>
              <a:t>El </a:t>
            </a:r>
            <a:r>
              <a:rPr lang="es-ES" dirty="0" err="1"/>
              <a:t>Femicidio</a:t>
            </a:r>
            <a:r>
              <a:rPr lang="es-ES" dirty="0"/>
              <a:t> es una de las formas más extremas de violencia hacia las mujeres, es el asesinato cometido por un hombre hacia una mujer a quien considera de su propiedad</a:t>
            </a:r>
            <a:r>
              <a:rPr lang="es-ES" dirty="0" smtClean="0"/>
              <a:t>.</a:t>
            </a:r>
          </a:p>
          <a:p>
            <a:pPr marL="0" indent="0">
              <a:lnSpc>
                <a:spcPct val="160000"/>
              </a:lnSpc>
              <a:buNone/>
            </a:pPr>
            <a:endParaRPr lang="es-ES" sz="2300" b="1" u="sng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es-ES" sz="2300" b="1" u="sng" dirty="0" err="1" smtClean="0"/>
              <a:t>Femicidio</a:t>
            </a:r>
            <a:r>
              <a:rPr lang="es-ES" sz="2300" b="1" u="sng" dirty="0" smtClean="0"/>
              <a:t> </a:t>
            </a:r>
            <a:r>
              <a:rPr lang="es-ES" sz="2300" b="1" u="sng" dirty="0"/>
              <a:t>“Vinculado</a:t>
            </a:r>
            <a:r>
              <a:rPr lang="es-ES" sz="2300" b="1" dirty="0"/>
              <a:t>”</a:t>
            </a:r>
            <a:r>
              <a:rPr lang="es-ES" sz="2300" dirty="0"/>
              <a:t/>
            </a:r>
            <a:br>
              <a:rPr lang="es-ES" sz="2300" dirty="0"/>
            </a:br>
            <a:r>
              <a:rPr lang="es-ES" sz="2300" dirty="0"/>
              <a:t>Desde el Área de Investigación de La Asociación Civil La Casa del Encuentro, desarrollamos el </a:t>
            </a:r>
            <a:r>
              <a:rPr lang="es-ES" sz="2300" dirty="0" smtClean="0"/>
              <a:t>término “</a:t>
            </a:r>
            <a:r>
              <a:rPr lang="es-ES" sz="2300" u="sng" dirty="0" err="1" smtClean="0"/>
              <a:t>Femicidio</a:t>
            </a:r>
            <a:r>
              <a:rPr lang="es-ES" sz="2300" u="sng" dirty="0" smtClean="0"/>
              <a:t> </a:t>
            </a:r>
            <a:r>
              <a:rPr lang="es-ES" sz="2300" u="sng" dirty="0"/>
              <a:t>“Vinculado</a:t>
            </a:r>
            <a:r>
              <a:rPr lang="es-ES" sz="2300" dirty="0"/>
              <a:t>”, partiendo del análisis de las acciones del </a:t>
            </a:r>
            <a:r>
              <a:rPr lang="es-ES" sz="2300" dirty="0" err="1"/>
              <a:t>femicida</a:t>
            </a:r>
            <a:r>
              <a:rPr lang="es-ES" sz="2300" dirty="0"/>
              <a:t>, para consumar su fin: matar, castigar o destruir psíquicamente a la mujer sobre la cual ejerce la dominación.</a:t>
            </a:r>
            <a:br>
              <a:rPr lang="es-ES" sz="2300" dirty="0"/>
            </a:br>
            <a:r>
              <a:rPr lang="es-ES" sz="2300" dirty="0"/>
              <a:t>En esta definición se registran dos categorías:</a:t>
            </a:r>
            <a:br>
              <a:rPr lang="es-ES" sz="2300" dirty="0"/>
            </a:br>
            <a:r>
              <a:rPr lang="es-ES" sz="2300" dirty="0"/>
              <a:t>Personas que fueron asesinadas por el </a:t>
            </a:r>
            <a:r>
              <a:rPr lang="es-ES" sz="2300" dirty="0" err="1"/>
              <a:t>femicida</a:t>
            </a:r>
            <a:r>
              <a:rPr lang="es-ES" sz="2300" dirty="0"/>
              <a:t>, al intentar impedir el </a:t>
            </a:r>
            <a:r>
              <a:rPr lang="es-ES" sz="2300" dirty="0" err="1"/>
              <a:t>Femicidio</a:t>
            </a:r>
            <a:r>
              <a:rPr lang="es-ES" sz="2300" dirty="0"/>
              <a:t> o que quedaron atrapadas “en la línea de fuego”.</a:t>
            </a:r>
            <a:br>
              <a:rPr lang="es-ES" sz="2300" dirty="0"/>
            </a:br>
            <a:r>
              <a:rPr lang="es-ES" sz="2300" dirty="0"/>
              <a:t>Personas con vínculo familiar o afectivo con la mujer, que fueron asesinadas por el </a:t>
            </a:r>
            <a:r>
              <a:rPr lang="es-ES" sz="2300" dirty="0" err="1"/>
              <a:t>femicida</a:t>
            </a:r>
            <a:r>
              <a:rPr lang="es-ES" sz="2300" dirty="0"/>
              <a:t> con el objeto de castigar y destruir psíquicamente a la mujer a quien consideran de su propiedad.</a:t>
            </a:r>
            <a:endParaRPr lang="es-AR" sz="23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6517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Personalizado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7030A0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279</TotalTime>
  <Words>397</Words>
  <Application>Microsoft Office PowerPoint</Application>
  <PresentationFormat>Presentación en pantalla (4:3)</PresentationFormat>
  <Paragraphs>54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Equidad</vt:lpstr>
      <vt:lpstr>Las Mujeres: la Lucha por sus Derechos</vt:lpstr>
      <vt:lpstr>Dimensiones</vt:lpstr>
      <vt:lpstr>Las Mujeres y los Aspectos Sociodemográficos</vt:lpstr>
      <vt:lpstr>Población Analfabeta según sexo. Provincia de Buenos Aires. Año 2010</vt:lpstr>
      <vt:lpstr>           Las Mujeres y la Salud </vt:lpstr>
      <vt:lpstr>Presentación de PowerPoint</vt:lpstr>
      <vt:lpstr>Las Mujeres y la Violencia Familiar y de Género</vt:lpstr>
      <vt:lpstr>Presentación de PowerPoint</vt:lpstr>
      <vt:lpstr>Presentación de PowerPoint</vt:lpstr>
      <vt:lpstr>Femicidios en Argentina. Año 2008 al 2015</vt:lpstr>
      <vt:lpstr>Víctimas colaterales</vt:lpstr>
      <vt:lpstr>Presentación de PowerPoint</vt:lpstr>
      <vt:lpstr>           Las Mujeres y la Justicia </vt:lpstr>
      <vt:lpstr>Presentación de PowerPoint</vt:lpstr>
      <vt:lpstr>Presentación de PowerPoint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Datos sobre Derechos de las Mujeres</dc:title>
  <dc:creator>A</dc:creator>
  <cp:lastModifiedBy>A</cp:lastModifiedBy>
  <cp:revision>16</cp:revision>
  <cp:lastPrinted>2016-08-13T12:30:27Z</cp:lastPrinted>
  <dcterms:created xsi:type="dcterms:W3CDTF">2016-08-09T13:38:21Z</dcterms:created>
  <dcterms:modified xsi:type="dcterms:W3CDTF">2016-08-13T12:31:22Z</dcterms:modified>
</cp:coreProperties>
</file>